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342" r:id="rId2"/>
    <p:sldId id="458" r:id="rId3"/>
    <p:sldId id="459" r:id="rId4"/>
    <p:sldId id="460" r:id="rId5"/>
    <p:sldId id="559" r:id="rId6"/>
    <p:sldId id="535" r:id="rId7"/>
    <p:sldId id="557" r:id="rId8"/>
    <p:sldId id="556" r:id="rId9"/>
    <p:sldId id="536" r:id="rId10"/>
    <p:sldId id="537" r:id="rId11"/>
    <p:sldId id="551" r:id="rId12"/>
    <p:sldId id="540" r:id="rId13"/>
    <p:sldId id="461" r:id="rId14"/>
    <p:sldId id="542" r:id="rId15"/>
    <p:sldId id="543" r:id="rId16"/>
    <p:sldId id="462" r:id="rId17"/>
    <p:sldId id="476" r:id="rId18"/>
    <p:sldId id="541" r:id="rId19"/>
    <p:sldId id="475" r:id="rId20"/>
    <p:sldId id="463" r:id="rId21"/>
    <p:sldId id="474" r:id="rId22"/>
    <p:sldId id="555" r:id="rId23"/>
    <p:sldId id="256" r:id="rId24"/>
    <p:sldId id="329" r:id="rId25"/>
    <p:sldId id="529" r:id="rId26"/>
    <p:sldId id="465" r:id="rId2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000000"/>
    <a:srgbClr val="222A37"/>
    <a:srgbClr val="284352"/>
    <a:srgbClr val="1A6B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40599" autoAdjust="0"/>
    <p:restoredTop sz="94660"/>
  </p:normalViewPr>
  <p:slideViewPr>
    <p:cSldViewPr snapToGrid="0">
      <p:cViewPr varScale="1">
        <p:scale>
          <a:sx n="65" d="100"/>
          <a:sy n="65" d="100"/>
        </p:scale>
        <p:origin x="34" y="614"/>
      </p:cViewPr>
      <p:guideLst/>
    </p:cSldViewPr>
  </p:slideViewPr>
  <p:notesTextViewPr>
    <p:cViewPr>
      <p:scale>
        <a:sx n="3" d="2"/>
        <a:sy n="3" d="2"/>
      </p:scale>
      <p:origin x="0" y="0"/>
    </p:cViewPr>
  </p:notesTextViewPr>
  <p:sorterViewPr>
    <p:cViewPr varScale="1">
      <p:scale>
        <a:sx n="100" d="100"/>
        <a:sy n="100" d="100"/>
      </p:scale>
      <p:origin x="0" y="-270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4237D57E-1BC5-4DB1-AA16-6C14340D1B6D}" type="datetimeFigureOut">
              <a:rPr lang="en-US" smtClean="0"/>
              <a:t>10/4/2021</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BE07B4AC-3A0A-4365-B9D9-BE092ED8EA8B}" type="slidenum">
              <a:rPr lang="en-US" smtClean="0"/>
              <a:t>‹#›</a:t>
            </a:fld>
            <a:endParaRPr lang="en-US"/>
          </a:p>
        </p:txBody>
      </p:sp>
    </p:spTree>
    <p:extLst>
      <p:ext uri="{BB962C8B-B14F-4D97-AF65-F5344CB8AC3E}">
        <p14:creationId xmlns:p14="http://schemas.microsoft.com/office/powerpoint/2010/main" val="158848507"/>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95BB807E-6ED4-458F-A0B1-BFC5227F24EC}" type="datetimeFigureOut">
              <a:rPr lang="en-US" smtClean="0"/>
              <a:t>10/4/2021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8ED24C1D-40A6-4244-BA3E-0D7487CEEA91}" type="slidenum">
              <a:rPr lang="en-US" smtClean="0"/>
              <a:t>‹#›</a:t>
            </a:fld>
            <a:endParaRPr lang="en-US"/>
          </a:p>
        </p:txBody>
      </p:sp>
    </p:spTree>
    <p:extLst>
      <p:ext uri="{BB962C8B-B14F-4D97-AF65-F5344CB8AC3E}">
        <p14:creationId xmlns:p14="http://schemas.microsoft.com/office/powerpoint/2010/main" val="4174148168"/>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Adding payloads and multi-mission capability</a:t>
            </a:r>
          </a:p>
          <a:p>
            <a:r>
              <a:rPr lang="en-US" dirty="0" err="1"/>
              <a:t>Norbit</a:t>
            </a:r>
            <a:r>
              <a:rPr lang="en-US" dirty="0"/>
              <a:t> </a:t>
            </a:r>
            <a:r>
              <a:rPr lang="en-US" sz="1200" b="0" i="0" u="none" strike="noStrike" kern="1200" baseline="0" dirty="0">
                <a:solidFill>
                  <a:schemeClr val="tx1"/>
                </a:solidFill>
                <a:latin typeface="+mn-lt"/>
                <a:ea typeface="+mn-ea"/>
                <a:cs typeface="+mn-cs"/>
              </a:rPr>
              <a:t>400kHz (Frequency Agility 200-700kHz) WBMS Bathymetric System</a:t>
            </a:r>
          </a:p>
          <a:p>
            <a:r>
              <a:rPr lang="en-US" sz="1200" b="0" i="0" u="none" strike="noStrike" kern="1200" baseline="0" dirty="0">
                <a:solidFill>
                  <a:schemeClr val="tx1"/>
                </a:solidFill>
                <a:latin typeface="+mn-lt"/>
                <a:ea typeface="+mn-ea"/>
                <a:cs typeface="+mn-cs"/>
              </a:rPr>
              <a:t>integrated with Real-time Sonar Head Sound Velocity Sensor. Includes</a:t>
            </a:r>
          </a:p>
          <a:p>
            <a:r>
              <a:rPr lang="en-US" sz="1200" b="0" i="0" u="none" strike="noStrike" kern="1200" baseline="0" dirty="0">
                <a:solidFill>
                  <a:schemeClr val="tx1"/>
                </a:solidFill>
                <a:latin typeface="+mn-lt"/>
                <a:ea typeface="+mn-ea"/>
                <a:cs typeface="+mn-cs"/>
              </a:rPr>
              <a:t>Snippets, </a:t>
            </a:r>
            <a:r>
              <a:rPr lang="en-US" sz="1200" b="0" i="0" u="none" strike="noStrike" kern="1200" baseline="0" dirty="0" err="1">
                <a:solidFill>
                  <a:schemeClr val="tx1"/>
                </a:solidFill>
                <a:latin typeface="+mn-lt"/>
                <a:ea typeface="+mn-ea"/>
                <a:cs typeface="+mn-cs"/>
              </a:rPr>
              <a:t>Sidescan</a:t>
            </a:r>
            <a:r>
              <a:rPr lang="en-US" sz="1200" b="0" i="0" u="none" strike="noStrike" kern="1200" baseline="0" dirty="0">
                <a:solidFill>
                  <a:schemeClr val="tx1"/>
                </a:solidFill>
                <a:latin typeface="+mn-lt"/>
                <a:ea typeface="+mn-ea"/>
                <a:cs typeface="+mn-cs"/>
              </a:rPr>
              <a:t>, Backscatter and Water Column Output. Includes Sonar</a:t>
            </a:r>
          </a:p>
          <a:p>
            <a:r>
              <a:rPr lang="en-US" sz="1200" b="0" i="0" u="none" strike="noStrike" kern="1200" baseline="0" dirty="0">
                <a:solidFill>
                  <a:schemeClr val="tx1"/>
                </a:solidFill>
                <a:latin typeface="+mn-lt"/>
                <a:ea typeface="+mn-ea"/>
                <a:cs typeface="+mn-cs"/>
              </a:rPr>
              <a:t>Interface Unit (SIU-I)</a:t>
            </a:r>
          </a:p>
          <a:p>
            <a:endParaRPr lang="en-US" dirty="0"/>
          </a:p>
        </p:txBody>
      </p:sp>
      <p:sp>
        <p:nvSpPr>
          <p:cNvPr id="4" name="Slide Number Placeholder 3"/>
          <p:cNvSpPr>
            <a:spLocks noGrp="1"/>
          </p:cNvSpPr>
          <p:nvPr>
            <p:ph type="sldNum" sz="quarter" idx="5"/>
          </p:nvPr>
        </p:nvSpPr>
        <p:spPr/>
        <p:txBody>
          <a:bodyPr/>
          <a:lstStyle/>
          <a:p>
            <a:fld id="{E48E83A4-BDCD-4FDA-80E2-C8584C0EBF1C}" type="slidenum">
              <a:rPr lang="en-US" smtClean="0"/>
              <a:t>11</a:t>
            </a:fld>
            <a:endParaRPr lang="en-US"/>
          </a:p>
        </p:txBody>
      </p:sp>
    </p:spTree>
    <p:extLst>
      <p:ext uri="{BB962C8B-B14F-4D97-AF65-F5344CB8AC3E}">
        <p14:creationId xmlns:p14="http://schemas.microsoft.com/office/powerpoint/2010/main" val="1296715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Describe how</a:t>
            </a:r>
            <a:r>
              <a:rPr lang="en-US" baseline="0" dirty="0"/>
              <a:t> NQF fits in the overall plan, tenants (mooring/rigging, machine shop?, AVAST). Describe the informal advisory groups that operated over the last year, Mark’s establishment of this group.</a:t>
            </a:r>
            <a:endParaRPr lang="en-US" dirty="0"/>
          </a:p>
        </p:txBody>
      </p:sp>
      <p:sp>
        <p:nvSpPr>
          <p:cNvPr id="4" name="Slide Number Placeholder 3"/>
          <p:cNvSpPr>
            <a:spLocks noGrp="1"/>
          </p:cNvSpPr>
          <p:nvPr>
            <p:ph type="sldNum" sz="quarter" idx="10"/>
          </p:nvPr>
        </p:nvSpPr>
        <p:spPr/>
        <p:txBody>
          <a:bodyPr/>
          <a:lstStyle/>
          <a:p>
            <a:fld id="{F6F7A14D-E471-7E48-A008-D15B1FED54BE}" type="slidenum">
              <a:rPr lang="en-US" smtClean="0"/>
              <a:t>23</a:t>
            </a:fld>
            <a:endParaRPr lang="en-US"/>
          </a:p>
        </p:txBody>
      </p:sp>
    </p:spTree>
    <p:extLst>
      <p:ext uri="{BB962C8B-B14F-4D97-AF65-F5344CB8AC3E}">
        <p14:creationId xmlns:p14="http://schemas.microsoft.com/office/powerpoint/2010/main" val="5082424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F7A14D-E471-7E48-A008-D15B1FED54BE}" type="slidenum">
              <a:rPr lang="en-US" smtClean="0"/>
              <a:t>24</a:t>
            </a:fld>
            <a:endParaRPr lang="en-US"/>
          </a:p>
        </p:txBody>
      </p:sp>
    </p:spTree>
    <p:extLst>
      <p:ext uri="{BB962C8B-B14F-4D97-AF65-F5344CB8AC3E}">
        <p14:creationId xmlns:p14="http://schemas.microsoft.com/office/powerpoint/2010/main" val="3618757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40593842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hyperlink" Target="http://adac.uaa.alaska.edu/"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171649167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137562167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7300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274233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417394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02928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Tree>
    <p:extLst>
      <p:ext uri="{BB962C8B-B14F-4D97-AF65-F5344CB8AC3E}">
        <p14:creationId xmlns:p14="http://schemas.microsoft.com/office/powerpoint/2010/main" val="3678274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1494322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822318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689538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Tree>
    <p:extLst>
      <p:ext uri="{BB962C8B-B14F-4D97-AF65-F5344CB8AC3E}">
        <p14:creationId xmlns:p14="http://schemas.microsoft.com/office/powerpoint/2010/main" val="3019524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4198112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083579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737835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139589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1798912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6215318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86468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71131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a:ln w="0"/>
                <a:solidFill>
                  <a:srgbClr val="FF0000"/>
                </a:solidFill>
                <a:effectLst>
                  <a:outerShdw blurRad="38100" dist="25400" dir="5400000" algn="ctr" rotWithShape="0">
                    <a:srgbClr val="6E747A">
                      <a:alpha val="43000"/>
                    </a:srgbClr>
                  </a:outerShdw>
                </a:effectLst>
              </a:rPr>
              <a:t>Picture</a:t>
            </a:r>
            <a:endParaRPr lang="en-US" sz="7200" b="0" cap="none" spc="0" baseline="0" dirty="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Tree>
    <p:extLst>
      <p:ext uri="{BB962C8B-B14F-4D97-AF65-F5344CB8AC3E}">
        <p14:creationId xmlns:p14="http://schemas.microsoft.com/office/powerpoint/2010/main" val="3941794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Franklin Gothic Book" panose="020B0503020102020204" pitchFamily="34" charset="0"/>
                <a:hlinkClick r:id="rId4"/>
              </a:rPr>
              <a:t>http://adac.uaa.alaska.edu/</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3967677578"/>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28233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sp>
        <p:nvSpPr>
          <p:cNvPr id="26" name="Shape 26"/>
          <p:cNvSpPr>
            <a:spLocks noGrp="1"/>
          </p:cNvSpPr>
          <p:nvPr>
            <p:ph type="title"/>
          </p:nvPr>
        </p:nvSpPr>
        <p:spPr>
          <a:prstGeom prst="rect">
            <a:avLst/>
          </a:prstGeom>
        </p:spPr>
        <p:txBody>
          <a:bodyPr/>
          <a:lstStyle/>
          <a:p>
            <a:r>
              <a:t>Title Text</a:t>
            </a:r>
          </a:p>
        </p:txBody>
      </p:sp>
      <p:sp>
        <p:nvSpPr>
          <p:cNvPr id="27" name="Shape 27"/>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8" name="Shape 28"/>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1123461980"/>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0967017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676822C-B180-BE4F-A3FA-FF7038C8DC35}" type="datetimeFigureOut">
              <a:rPr lang="en-US" smtClean="0"/>
              <a:t>10/4/2021</a:t>
            </a:fld>
            <a:endParaRPr lang="en-US"/>
          </a:p>
        </p:txBody>
      </p:sp>
      <p:sp>
        <p:nvSpPr>
          <p:cNvPr id="5" name="Footer Placeholder 4"/>
          <p:cNvSpPr>
            <a:spLocks noGrp="1"/>
          </p:cNvSpPr>
          <p:nvPr>
            <p:ph type="ftr" sz="quarter" idx="11"/>
          </p:nvPr>
        </p:nvSpPr>
        <p:spPr/>
        <p:txBody>
          <a:bodyPr/>
          <a:lstStyle>
            <a:lvl1pPr>
              <a:defRPr sz="2000"/>
            </a:lvl1pPr>
          </a:lstStyle>
          <a:p>
            <a:r>
              <a:rPr lang="en-US" dirty="0"/>
              <a:t>https://intranet.whoi.edu/avast/</a:t>
            </a:r>
          </a:p>
        </p:txBody>
      </p:sp>
      <p:sp>
        <p:nvSpPr>
          <p:cNvPr id="6" name="Slide Number Placeholder 5"/>
          <p:cNvSpPr>
            <a:spLocks noGrp="1"/>
          </p:cNvSpPr>
          <p:nvPr>
            <p:ph type="sldNum" sz="quarter" idx="12"/>
          </p:nvPr>
        </p:nvSpPr>
        <p:spPr/>
        <p:txBody>
          <a:bodyPr/>
          <a:lstStyle/>
          <a:p>
            <a:fld id="{6F75AD6B-5F56-944A-916D-CF54B83B0E9B}" type="slidenum">
              <a:rPr lang="en-US" smtClean="0"/>
              <a:t>‹#›</a:t>
            </a:fld>
            <a:endParaRPr lang="en-US"/>
          </a:p>
        </p:txBody>
      </p:sp>
    </p:spTree>
    <p:extLst>
      <p:ext uri="{BB962C8B-B14F-4D97-AF65-F5344CB8AC3E}">
        <p14:creationId xmlns:p14="http://schemas.microsoft.com/office/powerpoint/2010/main" val="3972106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microsoft.com/office/2007/relationships/hdphoto" Target="../media/hdphoto2.wdp"/><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microsoft.com/office/2007/relationships/hdphoto" Target="../media/hdphoto1.wdp"/><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 Id="rId30"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7" cstate="print">
            <a:extLst>
              <a:ext uri="{BEBA8EAE-BF5A-486C-A8C5-ECC9F3942E4B}">
                <a14:imgProps xmlns:a14="http://schemas.microsoft.com/office/drawing/2010/main">
                  <a14:imgLayer r:embed="rId28">
                    <a14:imgEffect>
                      <a14:saturation sat="50000"/>
                    </a14:imgEffect>
                  </a14:imgLayer>
                </a14:imgProps>
              </a:ext>
              <a:ext uri="{28A0092B-C50C-407E-A947-70E740481C1C}">
                <a14:useLocalDpi xmlns:a14="http://schemas.microsoft.com/office/drawing/2010/main" val="0"/>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31" cstate="print">
            <a:extLst>
              <a:ext uri="{BEBA8EAE-BF5A-486C-A8C5-ECC9F3942E4B}">
                <a14:imgProps xmlns:a14="http://schemas.microsoft.com/office/drawing/2010/main">
                  <a14:imgLayer r:embed="rId32">
                    <a14:imgEffect>
                      <a14:saturation sat="50000"/>
                    </a14:imgEffect>
                  </a14:imgLayer>
                </a14:imgProps>
              </a:ext>
              <a:ext uri="{28A0092B-C50C-407E-A947-70E740481C1C}">
                <a14:useLocalDpi xmlns:a14="http://schemas.microsoft.com/office/drawing/2010/main" val="0"/>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13640750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4" r:id="rId4"/>
    <p:sldLayoutId id="2147483666" r:id="rId5"/>
    <p:sldLayoutId id="2147483667" r:id="rId6"/>
    <p:sldLayoutId id="2147483668" r:id="rId7"/>
    <p:sldLayoutId id="2147483663" r:id="rId8"/>
    <p:sldLayoutId id="2147483650" r:id="rId9"/>
    <p:sldLayoutId id="2147483651" r:id="rId10"/>
    <p:sldLayoutId id="2147483652" r:id="rId11"/>
    <p:sldLayoutId id="2147483653" r:id="rId12"/>
    <p:sldLayoutId id="2147483654" r:id="rId13"/>
    <p:sldLayoutId id="2147483655" r:id="rId14"/>
    <p:sldLayoutId id="2147483656" r:id="rId15"/>
    <p:sldLayoutId id="2147483665" r:id="rId16"/>
    <p:sldLayoutId id="2147483657" r:id="rId17"/>
    <p:sldLayoutId id="2147483658" r:id="rId18"/>
    <p:sldLayoutId id="2147483659" r:id="rId19"/>
    <p:sldLayoutId id="2147483662" r:id="rId20"/>
    <p:sldLayoutId id="2147483669" r:id="rId21"/>
    <p:sldLayoutId id="2147483671" r:id="rId22"/>
    <p:sldLayoutId id="2147483672" r:id="rId23"/>
    <p:sldLayoutId id="2147483673" r:id="rId24"/>
    <p:sldLayoutId id="2147483674" r:id="rId25"/>
  </p:sldLayoutIdLst>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13.tiff"/><Relationship Id="rId1" Type="http://schemas.openxmlformats.org/officeDocument/2006/relationships/slideLayout" Target="../slideLayouts/slideLayout2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2.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2.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1.xml"/><Relationship Id="rId1" Type="http://schemas.openxmlformats.org/officeDocument/2006/relationships/slideLayout" Target="../slideLayouts/slideLayout24.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2.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2.xml"/><Relationship Id="rId4" Type="http://schemas.openxmlformats.org/officeDocument/2006/relationships/hyperlink" Target="https://lrauv.whoi.edu/dash4/#/-/whoidhs;Map"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2.xml"/><Relationship Id="rId1" Type="http://schemas.openxmlformats.org/officeDocument/2006/relationships/slideLayout" Target="../slideLayouts/slideLayout22.xml"/><Relationship Id="rId5" Type="http://schemas.openxmlformats.org/officeDocument/2006/relationships/image" Target="../media/image35.jpe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xml"/><Relationship Id="rId1" Type="http://schemas.openxmlformats.org/officeDocument/2006/relationships/slideLayout" Target="../slideLayouts/slideLayout25.xml"/><Relationship Id="rId4" Type="http://schemas.openxmlformats.org/officeDocument/2006/relationships/image" Target="../media/image42.jpg"/></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26.xml.rels><?xml version="1.0" encoding="UTF-8" standalone="yes"?>
<Relationships xmlns="http://schemas.openxmlformats.org/package/2006/relationships"><Relationship Id="rId2" Type="http://schemas.openxmlformats.org/officeDocument/2006/relationships/hyperlink" Target="https://response.restoration.noaa.gov/oil-and-chemical-spills/oil-spills/orr-lecture-series-you-dont-know-what-you-dont-know" TargetMode="Externa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56049" y="2070716"/>
            <a:ext cx="8156028" cy="1622605"/>
          </a:xfrm>
        </p:spPr>
        <p:txBody>
          <a:bodyPr>
            <a:normAutofit fontScale="90000"/>
          </a:bodyPr>
          <a:lstStyle/>
          <a:p>
            <a:br>
              <a:rPr lang="en-US" sz="3600" dirty="0"/>
            </a:br>
            <a:r>
              <a:rPr lang="en-US" sz="3600" dirty="0"/>
              <a:t>ADAC Year 8 Quarterly Review</a:t>
            </a:r>
            <a:br>
              <a:rPr lang="en-US" sz="3600" dirty="0"/>
            </a:br>
            <a:r>
              <a:rPr lang="en-US" sz="2700" dirty="0">
                <a:solidFill>
                  <a:srgbClr val="00B0F0"/>
                </a:solidFill>
              </a:rPr>
              <a:t>September 23,2021</a:t>
            </a:r>
            <a:br>
              <a:rPr lang="en-US" sz="3600" dirty="0"/>
            </a:br>
            <a:r>
              <a:rPr lang="en-US" sz="3600" dirty="0"/>
              <a:t>ADAC Project Briefing</a:t>
            </a:r>
            <a:br>
              <a:rPr lang="en-US" sz="3600" dirty="0"/>
            </a:br>
            <a:r>
              <a:rPr lang="en-US" sz="2800" dirty="0"/>
              <a:t>(</a:t>
            </a:r>
            <a:r>
              <a:rPr lang="en-US" sz="2800" dirty="0">
                <a:solidFill>
                  <a:srgbClr val="FFFF00"/>
                </a:solidFill>
              </a:rPr>
              <a:t>LRAUV</a:t>
            </a:r>
            <a:r>
              <a:rPr lang="en-US" sz="2800" dirty="0"/>
              <a:t>) for Under-Ice Mapping of Oil Spills and Environmental Hazards</a:t>
            </a:r>
            <a:endParaRPr lang="en-US" sz="3000" i="1" dirty="0">
              <a:solidFill>
                <a:srgbClr val="FFFF00"/>
              </a:solidFill>
            </a:endParaRPr>
          </a:p>
        </p:txBody>
      </p:sp>
      <p:sp>
        <p:nvSpPr>
          <p:cNvPr id="4" name="Text Placeholder 3"/>
          <p:cNvSpPr>
            <a:spLocks noGrp="1"/>
          </p:cNvSpPr>
          <p:nvPr>
            <p:ph type="body" sz="quarter" idx="10"/>
          </p:nvPr>
        </p:nvSpPr>
        <p:spPr>
          <a:xfrm>
            <a:off x="1522384" y="3999702"/>
            <a:ext cx="6633644" cy="1571625"/>
          </a:xfrm>
        </p:spPr>
        <p:txBody>
          <a:bodyPr/>
          <a:lstStyle/>
          <a:p>
            <a:r>
              <a:rPr lang="en-US" dirty="0"/>
              <a:t>PI Amy Kukulya (WHOI)</a:t>
            </a:r>
          </a:p>
          <a:p>
            <a:r>
              <a:rPr lang="en-US" dirty="0"/>
              <a:t>PI Brett Hobson (MBARI)</a:t>
            </a:r>
          </a:p>
        </p:txBody>
      </p:sp>
      <p:pic>
        <p:nvPicPr>
          <p:cNvPr id="7" name="Picture 6">
            <a:extLst>
              <a:ext uri="{FF2B5EF4-FFF2-40B4-BE49-F238E27FC236}">
                <a16:creationId xmlns:a16="http://schemas.microsoft.com/office/drawing/2014/main" id="{663DCC42-9896-40BD-B2E9-C92F776C2AA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27791" y="2212847"/>
            <a:ext cx="2835483" cy="4248607"/>
          </a:xfrm>
          <a:prstGeom prst="rect">
            <a:avLst/>
          </a:prstGeom>
        </p:spPr>
      </p:pic>
    </p:spTree>
    <p:extLst>
      <p:ext uri="{BB962C8B-B14F-4D97-AF65-F5344CB8AC3E}">
        <p14:creationId xmlns:p14="http://schemas.microsoft.com/office/powerpoint/2010/main" val="4108917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8"/>
            <a:ext cx="10713121" cy="1037138"/>
          </a:xfrm>
        </p:spPr>
        <p:txBody>
          <a:bodyPr>
            <a:normAutofit fontScale="90000"/>
          </a:bodyPr>
          <a:lstStyle/>
          <a:p>
            <a:r>
              <a:rPr lang="en-US" sz="3600" dirty="0"/>
              <a:t>ADAC Project </a:t>
            </a:r>
            <a:r>
              <a:rPr lang="en-US" sz="3600" dirty="0">
                <a:solidFill>
                  <a:srgbClr val="FFFF00"/>
                </a:solidFill>
              </a:rPr>
              <a:t>(LRAUV) </a:t>
            </a:r>
            <a:r>
              <a:rPr lang="en-US" sz="3600" dirty="0"/>
              <a:t>for Under-Ice Mapping of Oil Spills and Environmental Hazards</a:t>
            </a:r>
            <a:endParaRPr lang="en-US" sz="2700" i="1" dirty="0">
              <a:solidFill>
                <a:srgbClr val="FFFF00"/>
              </a:solidFill>
            </a:endParaRPr>
          </a:p>
        </p:txBody>
      </p:sp>
      <p:sp>
        <p:nvSpPr>
          <p:cNvPr id="3" name="Content Placeholder 2"/>
          <p:cNvSpPr>
            <a:spLocks noGrp="1"/>
          </p:cNvSpPr>
          <p:nvPr>
            <p:ph idx="4294967295"/>
          </p:nvPr>
        </p:nvSpPr>
        <p:spPr>
          <a:xfrm>
            <a:off x="499982" y="1687837"/>
            <a:ext cx="5275816" cy="3649204"/>
          </a:xfrm>
        </p:spPr>
        <p:txBody>
          <a:bodyPr>
            <a:normAutofit fontScale="55000" lnSpcReduction="20000"/>
          </a:bodyPr>
          <a:lstStyle/>
          <a:p>
            <a:r>
              <a:rPr lang="en-US" dirty="0"/>
              <a:t>Project Principal Investigator(s): PI/PM Amy Kukulya (WHOI), Co-PI Brett Hobson (MBARI)</a:t>
            </a:r>
          </a:p>
          <a:p>
            <a:endParaRPr lang="en-US" dirty="0"/>
          </a:p>
          <a:p>
            <a:r>
              <a:rPr lang="en-US" dirty="0"/>
              <a:t>Woods Hole Oceanographic Institution, Monterey Bay Aquarium Research Institute</a:t>
            </a:r>
          </a:p>
          <a:p>
            <a:endParaRPr lang="en-US" dirty="0"/>
          </a:p>
          <a:p>
            <a:r>
              <a:rPr lang="en-US" dirty="0"/>
              <a:t>Supporting Team:  Daniel Gomez-Ibanez, Noa Yoder, Amanda Besaw, Brian Kieft, Ben </a:t>
            </a:r>
            <a:r>
              <a:rPr lang="en-US" dirty="0" err="1"/>
              <a:t>Raanan</a:t>
            </a:r>
            <a:r>
              <a:rPr lang="en-US" dirty="0"/>
              <a:t>, Ryan </a:t>
            </a:r>
            <a:r>
              <a:rPr lang="en-US" dirty="0" err="1"/>
              <a:t>Govostes</a:t>
            </a:r>
            <a:r>
              <a:rPr lang="en-US" dirty="0"/>
              <a:t>, Steven Seeberger, Kaitlyn </a:t>
            </a:r>
            <a:r>
              <a:rPr lang="en-US" dirty="0" err="1"/>
              <a:t>Tradd</a:t>
            </a:r>
            <a:r>
              <a:rPr lang="en-US" dirty="0"/>
              <a:t>, Adarsh Salagame </a:t>
            </a:r>
          </a:p>
          <a:p>
            <a:endParaRPr lang="en-US" dirty="0"/>
          </a:p>
          <a:p>
            <a:r>
              <a:rPr lang="en-US" dirty="0"/>
              <a:t>Project Champion: Kirsten Trego, HQ USCG MER</a:t>
            </a:r>
          </a:p>
          <a:p>
            <a:endParaRPr lang="en-US" dirty="0"/>
          </a:p>
          <a:p>
            <a:r>
              <a:rPr lang="en-US" dirty="0"/>
              <a:t>Project Advocates: Dr. Robyn </a:t>
            </a:r>
            <a:r>
              <a:rPr lang="en-US" dirty="0" err="1"/>
              <a:t>Conmy</a:t>
            </a:r>
            <a:r>
              <a:rPr lang="en-US" dirty="0"/>
              <a:t>, EPA USEPA/NRMRL/RTEB, USCG Research and Development Center, Dr. Jay Choy BSEE/Oil Spill Preparedness Division, Dr. Lisa Dipinto, NOAA, Office of Restoration and Response, Mr. Brian </a:t>
            </a:r>
            <a:r>
              <a:rPr lang="en-US" dirty="0" err="1"/>
              <a:t>Dolph</a:t>
            </a:r>
            <a:r>
              <a:rPr lang="en-US" dirty="0"/>
              <a:t>, USCG R&amp;D Center</a:t>
            </a:r>
          </a:p>
          <a:p>
            <a:endParaRPr lang="en-US" dirty="0"/>
          </a:p>
        </p:txBody>
      </p:sp>
      <p:pic>
        <p:nvPicPr>
          <p:cNvPr id="8" name="Picture 7">
            <a:extLst>
              <a:ext uri="{FF2B5EF4-FFF2-40B4-BE49-F238E27FC236}">
                <a16:creationId xmlns:a16="http://schemas.microsoft.com/office/drawing/2014/main" id="{15A722A4-5C68-4644-B194-0250AA14BF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75798" y="1516376"/>
            <a:ext cx="6259764" cy="3471425"/>
          </a:xfrm>
          <a:prstGeom prst="rect">
            <a:avLst/>
          </a:prstGeom>
        </p:spPr>
      </p:pic>
    </p:spTree>
    <p:extLst>
      <p:ext uri="{BB962C8B-B14F-4D97-AF65-F5344CB8AC3E}">
        <p14:creationId xmlns:p14="http://schemas.microsoft.com/office/powerpoint/2010/main" val="1949494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48114" y="441859"/>
            <a:ext cx="9940158" cy="1049412"/>
          </a:xfrm>
        </p:spPr>
        <p:txBody>
          <a:bodyPr>
            <a:normAutofit/>
          </a:bodyPr>
          <a:lstStyle/>
          <a:p>
            <a:r>
              <a:rPr lang="en-US" sz="3600" dirty="0"/>
              <a:t>LRAUV: Description and Baseline</a:t>
            </a:r>
          </a:p>
        </p:txBody>
      </p:sp>
      <p:sp>
        <p:nvSpPr>
          <p:cNvPr id="3" name="Content Placeholder 2"/>
          <p:cNvSpPr>
            <a:spLocks noGrp="1"/>
          </p:cNvSpPr>
          <p:nvPr>
            <p:ph idx="4294967295"/>
          </p:nvPr>
        </p:nvSpPr>
        <p:spPr>
          <a:xfrm>
            <a:off x="743253" y="1337859"/>
            <a:ext cx="9549879" cy="4182282"/>
          </a:xfrm>
        </p:spPr>
        <p:txBody>
          <a:bodyPr>
            <a:normAutofit fontScale="92500"/>
          </a:bodyPr>
          <a:lstStyle/>
          <a:p>
            <a:r>
              <a:rPr lang="en-US" dirty="0">
                <a:solidFill>
                  <a:srgbClr val="FFFF00"/>
                </a:solidFill>
              </a:rPr>
              <a:t>Baseline</a:t>
            </a:r>
            <a:r>
              <a:rPr lang="en-US" dirty="0"/>
              <a:t>: Currently, there is no USCG baseline for an AUV to meet the unique demands of Arctic operations that requires a minimal logistical footprint, a small operational team and oil detection and mapping capability. </a:t>
            </a:r>
          </a:p>
          <a:p>
            <a:endParaRPr lang="en-US" dirty="0">
              <a:solidFill>
                <a:srgbClr val="FFFF00"/>
              </a:solidFill>
            </a:endParaRPr>
          </a:p>
          <a:p>
            <a:r>
              <a:rPr lang="en-US" dirty="0">
                <a:solidFill>
                  <a:srgbClr val="FFFF00"/>
                </a:solidFill>
              </a:rPr>
              <a:t>Project Description</a:t>
            </a:r>
            <a:r>
              <a:rPr lang="en-US" dirty="0"/>
              <a:t>:  To develop an Arctic-capable </a:t>
            </a:r>
            <a:r>
              <a:rPr lang="en-US" dirty="0">
                <a:solidFill>
                  <a:srgbClr val="FFC000"/>
                </a:solidFill>
              </a:rPr>
              <a:t>long-range</a:t>
            </a:r>
            <a:r>
              <a:rPr lang="en-US" dirty="0"/>
              <a:t> </a:t>
            </a:r>
            <a:r>
              <a:rPr lang="en-US" dirty="0">
                <a:solidFill>
                  <a:srgbClr val="FFC000"/>
                </a:solidFill>
              </a:rPr>
              <a:t>Autonomous</a:t>
            </a:r>
            <a:r>
              <a:rPr lang="en-US" dirty="0"/>
              <a:t> Underwater Vehicle (AUV) that is helicopter portable, carries an environmental </a:t>
            </a:r>
            <a:r>
              <a:rPr lang="en-US" dirty="0">
                <a:solidFill>
                  <a:srgbClr val="FFC000"/>
                </a:solidFill>
              </a:rPr>
              <a:t>mapping</a:t>
            </a:r>
            <a:r>
              <a:rPr lang="en-US" dirty="0"/>
              <a:t> payload, allowing </a:t>
            </a:r>
            <a:r>
              <a:rPr lang="en-US" dirty="0">
                <a:solidFill>
                  <a:srgbClr val="FFC000"/>
                </a:solidFill>
              </a:rPr>
              <a:t>rapid</a:t>
            </a:r>
            <a:r>
              <a:rPr lang="en-US" dirty="0"/>
              <a:t> response while providing situational </a:t>
            </a:r>
            <a:r>
              <a:rPr lang="en-US" dirty="0">
                <a:solidFill>
                  <a:srgbClr val="FFC000"/>
                </a:solidFill>
              </a:rPr>
              <a:t>awareness</a:t>
            </a:r>
            <a:r>
              <a:rPr lang="en-US" dirty="0"/>
              <a:t> and damage </a:t>
            </a:r>
            <a:r>
              <a:rPr lang="en-US" dirty="0">
                <a:solidFill>
                  <a:srgbClr val="FFC000"/>
                </a:solidFill>
              </a:rPr>
              <a:t>mitigation</a:t>
            </a:r>
            <a:r>
              <a:rPr lang="en-US" dirty="0"/>
              <a:t> for first responders/USCG.  </a:t>
            </a:r>
          </a:p>
          <a:p>
            <a:endParaRPr lang="en-US" dirty="0"/>
          </a:p>
        </p:txBody>
      </p:sp>
    </p:spTree>
    <p:extLst>
      <p:ext uri="{BB962C8B-B14F-4D97-AF65-F5344CB8AC3E}">
        <p14:creationId xmlns:p14="http://schemas.microsoft.com/office/powerpoint/2010/main" val="3251395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29703" y="520644"/>
            <a:ext cx="9940158" cy="480131"/>
          </a:xfrm>
        </p:spPr>
        <p:txBody>
          <a:bodyPr>
            <a:noAutofit/>
          </a:bodyPr>
          <a:lstStyle/>
          <a:p>
            <a:r>
              <a:rPr lang="en-US" sz="3600" dirty="0"/>
              <a:t>Project LRAUV Relevance and Method</a:t>
            </a:r>
          </a:p>
        </p:txBody>
      </p:sp>
      <p:sp>
        <p:nvSpPr>
          <p:cNvPr id="3" name="Content Placeholder 2"/>
          <p:cNvSpPr>
            <a:spLocks noGrp="1"/>
          </p:cNvSpPr>
          <p:nvPr>
            <p:ph idx="4294967295"/>
          </p:nvPr>
        </p:nvSpPr>
        <p:spPr>
          <a:xfrm>
            <a:off x="200992" y="1389936"/>
            <a:ext cx="8653505" cy="4078127"/>
          </a:xfrm>
        </p:spPr>
        <p:txBody>
          <a:bodyPr>
            <a:normAutofit fontScale="77500" lnSpcReduction="20000"/>
          </a:bodyPr>
          <a:lstStyle/>
          <a:p>
            <a:r>
              <a:rPr lang="en-US" dirty="0">
                <a:solidFill>
                  <a:srgbClr val="FFFF00"/>
                </a:solidFill>
              </a:rPr>
              <a:t>Relevance to DHS and USCG</a:t>
            </a:r>
            <a:r>
              <a:rPr lang="en-US" dirty="0"/>
              <a:t>: </a:t>
            </a:r>
            <a:r>
              <a:rPr lang="en-US" dirty="0">
                <a:solidFill>
                  <a:srgbClr val="FFC000"/>
                </a:solidFill>
              </a:rPr>
              <a:t> </a:t>
            </a:r>
            <a:r>
              <a:rPr lang="en-US" dirty="0">
                <a:solidFill>
                  <a:srgbClr val="00B050"/>
                </a:solidFill>
              </a:rPr>
              <a:t>We characterize the challenge as the ‘last seat in the helicopter’ problem:</a:t>
            </a:r>
            <a:r>
              <a:rPr lang="en-US" dirty="0"/>
              <a:t>  If first responders are operating at the far end of their logistical support capability, the system must be able to fill that void.</a:t>
            </a:r>
          </a:p>
          <a:p>
            <a:endParaRPr lang="en-US" dirty="0"/>
          </a:p>
          <a:p>
            <a:endParaRPr lang="en-US" dirty="0"/>
          </a:p>
          <a:p>
            <a:r>
              <a:rPr lang="en-US" dirty="0">
                <a:solidFill>
                  <a:srgbClr val="FFFF00"/>
                </a:solidFill>
              </a:rPr>
              <a:t>Research Method</a:t>
            </a:r>
            <a:r>
              <a:rPr lang="en-US" dirty="0"/>
              <a:t>:  Our approach leveraged an existing base Long-Range AUV developed at MBARI (LRAUV), and enhance the system to detect oil and operate under ice.  LRAUV offers extended ranges (one to three weeks), and can be operated by a team remotely and monitored by anyone, anywhere. </a:t>
            </a:r>
          </a:p>
          <a:p>
            <a:pPr lvl="1"/>
            <a:r>
              <a:rPr lang="en-US" dirty="0"/>
              <a:t>Next up:</a:t>
            </a:r>
          </a:p>
          <a:p>
            <a:pPr lvl="2"/>
            <a:r>
              <a:rPr lang="en-US" dirty="0"/>
              <a:t>Prior (where you have been)	</a:t>
            </a:r>
          </a:p>
          <a:p>
            <a:pPr lvl="2"/>
            <a:r>
              <a:rPr lang="en-US" dirty="0"/>
              <a:t>Current (where you are at)</a:t>
            </a:r>
          </a:p>
          <a:p>
            <a:pPr lvl="2"/>
            <a:r>
              <a:rPr lang="en-US" dirty="0"/>
              <a:t>Projected (where you are going)</a:t>
            </a:r>
          </a:p>
          <a:p>
            <a:endParaRPr lang="en-US" dirty="0"/>
          </a:p>
        </p:txBody>
      </p:sp>
      <p:pic>
        <p:nvPicPr>
          <p:cNvPr id="5" name="Picture 4">
            <a:extLst>
              <a:ext uri="{FF2B5EF4-FFF2-40B4-BE49-F238E27FC236}">
                <a16:creationId xmlns:a16="http://schemas.microsoft.com/office/drawing/2014/main" id="{CAABC5C3-6C1A-4490-83DD-DE6A025EDB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55529" y="1389936"/>
            <a:ext cx="2935479" cy="4398438"/>
          </a:xfrm>
          <a:prstGeom prst="rect">
            <a:avLst/>
          </a:prstGeom>
        </p:spPr>
      </p:pic>
    </p:spTree>
    <p:extLst>
      <p:ext uri="{BB962C8B-B14F-4D97-AF65-F5344CB8AC3E}">
        <p14:creationId xmlns:p14="http://schemas.microsoft.com/office/powerpoint/2010/main" val="598295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39A1D-703A-408C-8157-8158AB5638F7}"/>
              </a:ext>
            </a:extLst>
          </p:cNvPr>
          <p:cNvSpPr>
            <a:spLocks noGrp="1"/>
          </p:cNvSpPr>
          <p:nvPr>
            <p:ph type="title"/>
          </p:nvPr>
        </p:nvSpPr>
        <p:spPr/>
        <p:txBody>
          <a:bodyPr>
            <a:normAutofit fontScale="90000"/>
          </a:bodyPr>
          <a:lstStyle/>
          <a:p>
            <a:r>
              <a:rPr lang="en-US" dirty="0">
                <a:solidFill>
                  <a:srgbClr val="FFFF00"/>
                </a:solidFill>
              </a:rPr>
              <a:t>ADAC LRAUV Updates</a:t>
            </a:r>
            <a:endParaRPr lang="en-US" dirty="0"/>
          </a:p>
        </p:txBody>
      </p:sp>
      <p:sp>
        <p:nvSpPr>
          <p:cNvPr id="3" name="Text Placeholder 2">
            <a:extLst>
              <a:ext uri="{FF2B5EF4-FFF2-40B4-BE49-F238E27FC236}">
                <a16:creationId xmlns:a16="http://schemas.microsoft.com/office/drawing/2014/main" id="{4780EDB0-9F0D-4CFE-B069-9DBAE984FD53}"/>
              </a:ext>
            </a:extLst>
          </p:cNvPr>
          <p:cNvSpPr>
            <a:spLocks noGrp="1"/>
          </p:cNvSpPr>
          <p:nvPr>
            <p:ph type="body" idx="1"/>
          </p:nvPr>
        </p:nvSpPr>
        <p:spPr/>
        <p:txBody>
          <a:bodyPr/>
          <a:lstStyle/>
          <a:p>
            <a:r>
              <a:rPr lang="en-US" dirty="0"/>
              <a:t>Backseat- wireless joystick driving (Co-op project)</a:t>
            </a:r>
          </a:p>
          <a:p>
            <a:pPr lvl="1"/>
            <a:r>
              <a:rPr lang="en-US" dirty="0"/>
              <a:t>Identified limitations in radio signal strength and a radio upgrade is needed in order to achieve longer ranges</a:t>
            </a:r>
          </a:p>
          <a:p>
            <a:r>
              <a:rPr lang="en-US" dirty="0"/>
              <a:t>Backseat- Sidecar Action Manager development, allowing sensors and behaviors to be developed in a vehicle agnostic way so capabilities can be leveraged across platforms (students, software engineers)</a:t>
            </a:r>
          </a:p>
          <a:p>
            <a:r>
              <a:rPr lang="en-US" dirty="0"/>
              <a:t>LRAUV backseat computer system health monitor ROS node</a:t>
            </a:r>
          </a:p>
          <a:p>
            <a:r>
              <a:rPr lang="en-US" dirty="0"/>
              <a:t>LRAUV Software Simulation</a:t>
            </a:r>
          </a:p>
          <a:p>
            <a:pPr lvl="1"/>
            <a:r>
              <a:rPr lang="en-US" dirty="0"/>
              <a:t>Hardware in the loop to test things like oil spill simulations</a:t>
            </a:r>
          </a:p>
          <a:p>
            <a:pPr lvl="1"/>
            <a:r>
              <a:rPr lang="en-US" dirty="0"/>
              <a:t>Currently set up with Burger Oil field Simulation</a:t>
            </a:r>
          </a:p>
        </p:txBody>
      </p:sp>
    </p:spTree>
    <p:extLst>
      <p:ext uri="{BB962C8B-B14F-4D97-AF65-F5344CB8AC3E}">
        <p14:creationId xmlns:p14="http://schemas.microsoft.com/office/powerpoint/2010/main" val="338244313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74107E8-E30F-48ED-8287-4D6D04CC0183}"/>
              </a:ext>
            </a:extLst>
          </p:cNvPr>
          <p:cNvSpPr/>
          <p:nvPr/>
        </p:nvSpPr>
        <p:spPr>
          <a:xfrm>
            <a:off x="81010" y="369332"/>
            <a:ext cx="12110989" cy="2554545"/>
          </a:xfrm>
          <a:prstGeom prst="rect">
            <a:avLst/>
          </a:prstGeom>
        </p:spPr>
        <p:txBody>
          <a:bodyPr wrap="square">
            <a:spAutoFit/>
          </a:bodyPr>
          <a:lstStyle/>
          <a:p>
            <a:r>
              <a:rPr lang="en-US" sz="2400" dirty="0">
                <a:solidFill>
                  <a:srgbClr val="FFFF00"/>
                </a:solidFill>
                <a:latin typeface="Franklin Gothic Book" panose="020B0503020102020204" pitchFamily="34" charset="0"/>
              </a:rPr>
              <a:t>Key Accomplishments</a:t>
            </a:r>
          </a:p>
          <a:p>
            <a:r>
              <a:rPr lang="en-US" sz="2400" dirty="0">
                <a:solidFill>
                  <a:srgbClr val="FFFF00"/>
                </a:solidFill>
                <a:latin typeface="Franklin Gothic Book" panose="020B0503020102020204" pitchFamily="34" charset="0"/>
              </a:rPr>
              <a:t>Where we have been: </a:t>
            </a:r>
          </a:p>
          <a:p>
            <a:pPr marL="742950" lvl="1" indent="-285750">
              <a:buFont typeface="Arial" panose="020B0604020202020204" pitchFamily="34" charset="0"/>
              <a:buChar char="•"/>
            </a:pPr>
            <a:r>
              <a:rPr lang="en-US" sz="2800" dirty="0">
                <a:solidFill>
                  <a:srgbClr val="00B050"/>
                </a:solidFill>
                <a:latin typeface="Franklin Gothic Book" panose="020B0503020102020204" pitchFamily="34" charset="0"/>
              </a:rPr>
              <a:t>Ran 3 over-the –horizon missions. </a:t>
            </a:r>
          </a:p>
          <a:p>
            <a:pPr marL="742950" lvl="1" indent="-285750">
              <a:buFont typeface="Arial" panose="020B0604020202020204" pitchFamily="34" charset="0"/>
              <a:buChar char="•"/>
            </a:pPr>
            <a:r>
              <a:rPr lang="en-US" sz="2800" dirty="0">
                <a:solidFill>
                  <a:srgbClr val="00B050"/>
                </a:solidFill>
                <a:latin typeface="Franklin Gothic Book" panose="020B0503020102020204" pitchFamily="34" charset="0"/>
              </a:rPr>
              <a:t>Completed 450 km mission offshore (</a:t>
            </a:r>
            <a:r>
              <a:rPr lang="en-US" sz="2800" dirty="0" err="1">
                <a:solidFill>
                  <a:srgbClr val="00B050"/>
                </a:solidFill>
                <a:latin typeface="Franklin Gothic Book" panose="020B0503020102020204" pitchFamily="34" charset="0"/>
              </a:rPr>
              <a:t>shipless</a:t>
            </a:r>
            <a:r>
              <a:rPr lang="en-US" sz="2800" dirty="0">
                <a:solidFill>
                  <a:srgbClr val="00B050"/>
                </a:solidFill>
                <a:latin typeface="Franklin Gothic Book" panose="020B0503020102020204" pitchFamily="34" charset="0"/>
              </a:rPr>
              <a:t>) X 2</a:t>
            </a:r>
          </a:p>
          <a:p>
            <a:pPr marL="742950" lvl="1" indent="-285750">
              <a:buFont typeface="Arial" panose="020B0604020202020204" pitchFamily="34" charset="0"/>
              <a:buChar char="•"/>
            </a:pPr>
            <a:r>
              <a:rPr lang="en-US" sz="2800" dirty="0">
                <a:solidFill>
                  <a:srgbClr val="00B050"/>
                </a:solidFill>
                <a:latin typeface="Franklin Gothic Book" panose="020B0503020102020204" pitchFamily="34" charset="0"/>
              </a:rPr>
              <a:t>Patent!</a:t>
            </a:r>
          </a:p>
          <a:p>
            <a:pPr marL="742950" lvl="1" indent="-285750">
              <a:buFont typeface="Arial" panose="020B0604020202020204" pitchFamily="34" charset="0"/>
              <a:buChar char="•"/>
            </a:pPr>
            <a:endParaRPr lang="en-US" sz="2800" dirty="0">
              <a:solidFill>
                <a:srgbClr val="00B050"/>
              </a:solidFill>
              <a:latin typeface="Franklin Gothic Book" panose="020B0503020102020204" pitchFamily="34" charset="0"/>
            </a:endParaRPr>
          </a:p>
        </p:txBody>
      </p:sp>
      <p:pic>
        <p:nvPicPr>
          <p:cNvPr id="4" name="Picture 3">
            <a:extLst>
              <a:ext uri="{FF2B5EF4-FFF2-40B4-BE49-F238E27FC236}">
                <a16:creationId xmlns:a16="http://schemas.microsoft.com/office/drawing/2014/main" id="{AC80732E-F272-4DE8-A7C6-A22B99E59C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44010" y="2622290"/>
            <a:ext cx="5945313" cy="3312389"/>
          </a:xfrm>
          <a:prstGeom prst="rect">
            <a:avLst/>
          </a:prstGeom>
        </p:spPr>
      </p:pic>
    </p:spTree>
    <p:extLst>
      <p:ext uri="{BB962C8B-B14F-4D97-AF65-F5344CB8AC3E}">
        <p14:creationId xmlns:p14="http://schemas.microsoft.com/office/powerpoint/2010/main" val="2262364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5326B2-8ACD-4244-B32A-D827BDE0573F}"/>
              </a:ext>
            </a:extLst>
          </p:cNvPr>
          <p:cNvSpPr/>
          <p:nvPr/>
        </p:nvSpPr>
        <p:spPr>
          <a:xfrm>
            <a:off x="86570" y="0"/>
            <a:ext cx="8015015" cy="1754326"/>
          </a:xfrm>
          <a:prstGeom prst="rect">
            <a:avLst/>
          </a:prstGeom>
        </p:spPr>
        <p:txBody>
          <a:bodyPr wrap="none">
            <a:spAutoFit/>
          </a:bodyPr>
          <a:lstStyle/>
          <a:p>
            <a:r>
              <a:rPr lang="en-US" dirty="0">
                <a:solidFill>
                  <a:srgbClr val="FFFF00"/>
                </a:solidFill>
              </a:rPr>
              <a:t>ADAC LRAUV Updates</a:t>
            </a:r>
          </a:p>
          <a:p>
            <a:endParaRPr lang="en-US" dirty="0">
              <a:solidFill>
                <a:srgbClr val="FFFF00"/>
              </a:solidFill>
            </a:endParaRPr>
          </a:p>
          <a:p>
            <a:r>
              <a:rPr lang="en-US" dirty="0">
                <a:solidFill>
                  <a:srgbClr val="FFFF00"/>
                </a:solidFill>
              </a:rPr>
              <a:t>Leveraged funding from NSF project to develop and test 2D front tracking algorithm</a:t>
            </a:r>
          </a:p>
          <a:p>
            <a:r>
              <a:rPr lang="en-US" dirty="0">
                <a:solidFill>
                  <a:srgbClr val="FFFF00"/>
                </a:solidFill>
              </a:rPr>
              <a:t>Choose your Proxy</a:t>
            </a:r>
          </a:p>
          <a:p>
            <a:endParaRPr lang="en-US" dirty="0">
              <a:solidFill>
                <a:srgbClr val="FFFF00"/>
              </a:solidFill>
            </a:endParaRPr>
          </a:p>
          <a:p>
            <a:r>
              <a:rPr lang="en-US" dirty="0">
                <a:solidFill>
                  <a:srgbClr val="FFFF00"/>
                </a:solidFill>
              </a:rPr>
              <a:t> </a:t>
            </a:r>
            <a:endParaRPr lang="en-US" dirty="0"/>
          </a:p>
        </p:txBody>
      </p:sp>
      <p:pic>
        <p:nvPicPr>
          <p:cNvPr id="3" name="Picture 2" descr="C:\work\presentations\coauthored\aosn\for_papers\IEEE_JOE\front_tracking.tif">
            <a:extLst>
              <a:ext uri="{FF2B5EF4-FFF2-40B4-BE49-F238E27FC236}">
                <a16:creationId xmlns:a16="http://schemas.microsoft.com/office/drawing/2014/main" id="{419AC1B1-4089-4E1F-99B2-AF01E0A1F1BD}"/>
              </a:ext>
            </a:extLst>
          </p:cNvPr>
          <p:cNvPicPr/>
          <p:nvPr/>
        </p:nvPicPr>
        <p:blipFill rotWithShape="1">
          <a:blip r:embed="rId2" cstate="print">
            <a:extLst>
              <a:ext uri="{28A0092B-C50C-407E-A947-70E740481C1C}">
                <a14:useLocalDpi xmlns:a14="http://schemas.microsoft.com/office/drawing/2010/main" val="0"/>
              </a:ext>
            </a:extLst>
          </a:blip>
          <a:srcRect l="723" r="9944"/>
          <a:stretch/>
        </p:blipFill>
        <p:spPr bwMode="auto">
          <a:xfrm>
            <a:off x="3363475" y="3228795"/>
            <a:ext cx="4901184" cy="3177280"/>
          </a:xfrm>
          <a:prstGeom prst="rect">
            <a:avLst/>
          </a:prstGeom>
          <a:noFill/>
          <a:ln>
            <a:noFill/>
          </a:ln>
        </p:spPr>
      </p:pic>
      <p:pic>
        <p:nvPicPr>
          <p:cNvPr id="4" name="Picture 3">
            <a:extLst>
              <a:ext uri="{FF2B5EF4-FFF2-40B4-BE49-F238E27FC236}">
                <a16:creationId xmlns:a16="http://schemas.microsoft.com/office/drawing/2014/main" id="{4999E339-C909-40BF-887F-7DF1C8C911FD}"/>
              </a:ext>
            </a:extLst>
          </p:cNvPr>
          <p:cNvPicPr/>
          <p:nvPr/>
        </p:nvPicPr>
        <p:blipFill rotWithShape="1">
          <a:blip r:embed="rId3" cstate="print">
            <a:extLst>
              <a:ext uri="{28A0092B-C50C-407E-A947-70E740481C1C}">
                <a14:useLocalDpi xmlns:a14="http://schemas.microsoft.com/office/drawing/2010/main" val="0"/>
              </a:ext>
            </a:extLst>
          </a:blip>
          <a:srcRect l="17084" r="8119"/>
          <a:stretch/>
        </p:blipFill>
        <p:spPr>
          <a:xfrm>
            <a:off x="8595636" y="628729"/>
            <a:ext cx="3509794" cy="2477770"/>
          </a:xfrm>
          <a:prstGeom prst="rect">
            <a:avLst/>
          </a:prstGeom>
        </p:spPr>
      </p:pic>
      <p:sp>
        <p:nvSpPr>
          <p:cNvPr id="5" name="Rectangle 1">
            <a:extLst>
              <a:ext uri="{FF2B5EF4-FFF2-40B4-BE49-F238E27FC236}">
                <a16:creationId xmlns:a16="http://schemas.microsoft.com/office/drawing/2014/main" id="{DD2601B4-17BB-4A48-B066-DB2282A77312}"/>
              </a:ext>
            </a:extLst>
          </p:cNvPr>
          <p:cNvSpPr>
            <a:spLocks noChangeArrowheads="1"/>
          </p:cNvSpPr>
          <p:nvPr/>
        </p:nvSpPr>
        <p:spPr bwMode="auto">
          <a:xfrm>
            <a:off x="8682207" y="3309662"/>
            <a:ext cx="3509793"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In one mission on 25 June 2021, LRAUV </a:t>
            </a:r>
            <a:r>
              <a:rPr kumimoji="0" lang="en-US" altLang="en-US" sz="12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Polaris</a:t>
            </a:r>
            <a:r>
              <a:rPr kumimoji="0" lang="en-US" altLang="en-US" sz="12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detected and passed through the salinity-intrusion front five times. Front detection on each transect is shown in Fig. 8, with corresponding transect numbers.</a:t>
            </a:r>
            <a:endParaRPr kumimoji="0" lang="en-US" altLang="en-US" sz="1200" b="0" i="0" u="none" strike="noStrike" cap="none" normalizeH="0" baseline="0" dirty="0">
              <a:ln>
                <a:noFill/>
              </a:ln>
              <a:solidFill>
                <a:schemeClr val="tx1"/>
              </a:solidFill>
              <a:effectLst/>
              <a:latin typeface="Arial" panose="020B0604020202020204" pitchFamily="34" charset="0"/>
            </a:endParaRPr>
          </a:p>
        </p:txBody>
      </p:sp>
      <p:sp>
        <p:nvSpPr>
          <p:cNvPr id="8" name="Rectangle 7">
            <a:extLst>
              <a:ext uri="{FF2B5EF4-FFF2-40B4-BE49-F238E27FC236}">
                <a16:creationId xmlns:a16="http://schemas.microsoft.com/office/drawing/2014/main" id="{C933E752-FF0D-4E92-A91F-C2AF13753AD1}"/>
              </a:ext>
            </a:extLst>
          </p:cNvPr>
          <p:cNvSpPr/>
          <p:nvPr/>
        </p:nvSpPr>
        <p:spPr>
          <a:xfrm>
            <a:off x="3803904" y="1310185"/>
            <a:ext cx="3942133" cy="1754326"/>
          </a:xfrm>
          <a:prstGeom prst="rect">
            <a:avLst/>
          </a:prstGeom>
        </p:spPr>
        <p:txBody>
          <a:bodyPr wrap="square">
            <a:spAutoFit/>
          </a:bodyPr>
          <a:lstStyle/>
          <a:p>
            <a:r>
              <a:rPr lang="en-US" sz="1200" dirty="0">
                <a:latin typeface="Arial" panose="020B0604020202020204" pitchFamily="34" charset="0"/>
                <a:ea typeface="Times New Roman" panose="02020603050405020304" pitchFamily="18" charset="0"/>
                <a:cs typeface="Arial" panose="020B0604020202020204" pitchFamily="34" charset="0"/>
              </a:rPr>
              <a:t>Illustration of the AUV’s horizontal zigzag tracks alternating in westward and eastward sweeps between a western bound and an eastern bound. Over the duration of the sweeps, the front moved southward. On every instance of front detection, the vehicle continues flight for a prescribed distance (marked green), and then turns an oblique angle to fly back to the other water column. When the AUV reaches the western bound, it reverses course.</a:t>
            </a:r>
            <a:endParaRPr lang="en-US" sz="1200" dirty="0">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CE402834-101B-4C53-A081-0774296B90B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36658"/>
          <a:stretch/>
        </p:blipFill>
        <p:spPr>
          <a:xfrm>
            <a:off x="192459" y="1277699"/>
            <a:ext cx="2765840" cy="2730278"/>
          </a:xfrm>
          <a:prstGeom prst="rect">
            <a:avLst/>
          </a:prstGeom>
        </p:spPr>
      </p:pic>
      <p:sp>
        <p:nvSpPr>
          <p:cNvPr id="13" name="TextBox 12">
            <a:extLst>
              <a:ext uri="{FF2B5EF4-FFF2-40B4-BE49-F238E27FC236}">
                <a16:creationId xmlns:a16="http://schemas.microsoft.com/office/drawing/2014/main" id="{E525DB15-B838-4CA8-BDFA-D78771DC6C20}"/>
              </a:ext>
            </a:extLst>
          </p:cNvPr>
          <p:cNvSpPr txBox="1"/>
          <p:nvPr/>
        </p:nvSpPr>
        <p:spPr>
          <a:xfrm>
            <a:off x="192459" y="4094492"/>
            <a:ext cx="3017520" cy="461665"/>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Snapshot from LRAUV camera capturing squid in a salt intrusion</a:t>
            </a:r>
          </a:p>
        </p:txBody>
      </p:sp>
      <p:sp>
        <p:nvSpPr>
          <p:cNvPr id="14" name="Rectangle 13">
            <a:extLst>
              <a:ext uri="{FF2B5EF4-FFF2-40B4-BE49-F238E27FC236}">
                <a16:creationId xmlns:a16="http://schemas.microsoft.com/office/drawing/2014/main" id="{0B2BCCD9-DB7F-40B6-8448-6486C6940F2A}"/>
              </a:ext>
            </a:extLst>
          </p:cNvPr>
          <p:cNvSpPr/>
          <p:nvPr/>
        </p:nvSpPr>
        <p:spPr>
          <a:xfrm>
            <a:off x="8487134" y="4805032"/>
            <a:ext cx="4607074" cy="246221"/>
          </a:xfrm>
          <a:prstGeom prst="rect">
            <a:avLst/>
          </a:prstGeom>
        </p:spPr>
        <p:txBody>
          <a:bodyPr wrap="square">
            <a:spAutoFit/>
          </a:bodyPr>
          <a:lstStyle/>
          <a:p>
            <a:r>
              <a:rPr lang="en-US" sz="1000" dirty="0">
                <a:solidFill>
                  <a:srgbClr val="FFFF00"/>
                </a:solidFill>
              </a:rPr>
              <a:t>(Figures courtesy of Yanwu Zhang, MBARI and not for distribution)</a:t>
            </a:r>
          </a:p>
        </p:txBody>
      </p:sp>
    </p:spTree>
    <p:extLst>
      <p:ext uri="{BB962C8B-B14F-4D97-AF65-F5344CB8AC3E}">
        <p14:creationId xmlns:p14="http://schemas.microsoft.com/office/powerpoint/2010/main" val="4191300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68CF9D7-1742-4BFB-93E0-69BE4D832E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6109" y="924103"/>
            <a:ext cx="2635618" cy="5009794"/>
          </a:xfrm>
          <a:prstGeom prst="rect">
            <a:avLst/>
          </a:prstGeom>
        </p:spPr>
      </p:pic>
      <p:pic>
        <p:nvPicPr>
          <p:cNvPr id="3" name="Picture 2">
            <a:extLst>
              <a:ext uri="{FF2B5EF4-FFF2-40B4-BE49-F238E27FC236}">
                <a16:creationId xmlns:a16="http://schemas.microsoft.com/office/drawing/2014/main" id="{2C76F08D-A412-4EC1-ABDA-E315B35751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67345" y="1310419"/>
            <a:ext cx="4039512" cy="3178349"/>
          </a:xfrm>
          <a:prstGeom prst="rect">
            <a:avLst/>
          </a:prstGeom>
        </p:spPr>
      </p:pic>
      <p:sp>
        <p:nvSpPr>
          <p:cNvPr id="5" name="Rectangle 4">
            <a:extLst>
              <a:ext uri="{FF2B5EF4-FFF2-40B4-BE49-F238E27FC236}">
                <a16:creationId xmlns:a16="http://schemas.microsoft.com/office/drawing/2014/main" id="{2A2E4751-397D-4D33-85CA-6E3AADD794EE}"/>
              </a:ext>
            </a:extLst>
          </p:cNvPr>
          <p:cNvSpPr/>
          <p:nvPr/>
        </p:nvSpPr>
        <p:spPr>
          <a:xfrm>
            <a:off x="8302820" y="4660867"/>
            <a:ext cx="3406305" cy="1200329"/>
          </a:xfrm>
          <a:prstGeom prst="rect">
            <a:avLst/>
          </a:prstGeom>
        </p:spPr>
        <p:txBody>
          <a:bodyPr wrap="square">
            <a:spAutoFit/>
          </a:bodyPr>
          <a:lstStyle/>
          <a:p>
            <a:r>
              <a:rPr lang="en-US" dirty="0"/>
              <a:t>188 km from Woods Hole shipwreck actively leaking oil….in LRAUV wheelhouse (Scott Lungren (NOAA)</a:t>
            </a:r>
          </a:p>
        </p:txBody>
      </p:sp>
      <p:sp>
        <p:nvSpPr>
          <p:cNvPr id="6" name="Rectangle 5">
            <a:extLst>
              <a:ext uri="{FF2B5EF4-FFF2-40B4-BE49-F238E27FC236}">
                <a16:creationId xmlns:a16="http://schemas.microsoft.com/office/drawing/2014/main" id="{820B5F8A-7288-425D-B454-E0C74080FDB1}"/>
              </a:ext>
            </a:extLst>
          </p:cNvPr>
          <p:cNvSpPr/>
          <p:nvPr/>
        </p:nvSpPr>
        <p:spPr>
          <a:xfrm>
            <a:off x="27853" y="365658"/>
            <a:ext cx="6096000" cy="830997"/>
          </a:xfrm>
          <a:prstGeom prst="rect">
            <a:avLst/>
          </a:prstGeom>
        </p:spPr>
        <p:txBody>
          <a:bodyPr>
            <a:spAutoFit/>
          </a:bodyPr>
          <a:lstStyle/>
          <a:p>
            <a:pPr marL="285750" indent="-285750">
              <a:buFont typeface="Arial" panose="020B0604020202020204" pitchFamily="34" charset="0"/>
              <a:buChar char="•"/>
            </a:pPr>
            <a:r>
              <a:rPr lang="en-US" sz="2400" dirty="0">
                <a:solidFill>
                  <a:srgbClr val="00B050"/>
                </a:solidFill>
              </a:rPr>
              <a:t>Overview of over-the-horizon mission – </a:t>
            </a:r>
            <a:r>
              <a:rPr lang="en-US" sz="2400" dirty="0" err="1">
                <a:solidFill>
                  <a:srgbClr val="00B050"/>
                </a:solidFill>
              </a:rPr>
              <a:t>Shipless</a:t>
            </a:r>
            <a:r>
              <a:rPr lang="en-US" sz="2400" dirty="0">
                <a:solidFill>
                  <a:srgbClr val="00B050"/>
                </a:solidFill>
              </a:rPr>
              <a:t> Operations</a:t>
            </a:r>
          </a:p>
        </p:txBody>
      </p:sp>
      <p:pic>
        <p:nvPicPr>
          <p:cNvPr id="9" name="Picture 8">
            <a:extLst>
              <a:ext uri="{FF2B5EF4-FFF2-40B4-BE49-F238E27FC236}">
                <a16:creationId xmlns:a16="http://schemas.microsoft.com/office/drawing/2014/main" id="{1E39A206-56DB-47F8-9573-8B1F9272B7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0896" y="1545992"/>
            <a:ext cx="4837789" cy="2707201"/>
          </a:xfrm>
          <a:prstGeom prst="rect">
            <a:avLst/>
          </a:prstGeom>
        </p:spPr>
      </p:pic>
    </p:spTree>
    <p:extLst>
      <p:ext uri="{BB962C8B-B14F-4D97-AF65-F5344CB8AC3E}">
        <p14:creationId xmlns:p14="http://schemas.microsoft.com/office/powerpoint/2010/main" val="31776218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7E49D84-21CA-450D-AA34-B4698705C262}"/>
              </a:ext>
            </a:extLst>
          </p:cNvPr>
          <p:cNvSpPr/>
          <p:nvPr/>
        </p:nvSpPr>
        <p:spPr>
          <a:xfrm>
            <a:off x="0" y="0"/>
            <a:ext cx="9040368" cy="5632311"/>
          </a:xfrm>
          <a:prstGeom prst="rect">
            <a:avLst/>
          </a:prstGeom>
        </p:spPr>
        <p:txBody>
          <a:bodyPr wrap="square">
            <a:spAutoFit/>
          </a:bodyPr>
          <a:lstStyle/>
          <a:p>
            <a:r>
              <a:rPr lang="en-US" sz="2400" dirty="0">
                <a:solidFill>
                  <a:srgbClr val="FFFF00"/>
                </a:solidFill>
              </a:rPr>
              <a:t>Where we are at:</a:t>
            </a:r>
          </a:p>
          <a:p>
            <a:endParaRPr lang="en-US" sz="2400" dirty="0">
              <a:solidFill>
                <a:srgbClr val="FFFF00"/>
              </a:solidFill>
            </a:endParaRPr>
          </a:p>
          <a:p>
            <a:pPr marL="800100" lvl="1" indent="-342900">
              <a:buFont typeface="Arial" panose="020B0604020202020204" pitchFamily="34" charset="0"/>
              <a:buChar char="•"/>
            </a:pPr>
            <a:r>
              <a:rPr lang="en-US" sz="2400" dirty="0">
                <a:solidFill>
                  <a:srgbClr val="FFFF00"/>
                </a:solidFill>
              </a:rPr>
              <a:t>Developing LBL (filter updates being implemented)</a:t>
            </a:r>
          </a:p>
          <a:p>
            <a:pPr marL="800100" lvl="1" indent="-342900">
              <a:buFont typeface="Arial" panose="020B0604020202020204" pitchFamily="34" charset="0"/>
              <a:buChar char="•"/>
            </a:pPr>
            <a:r>
              <a:rPr lang="en-US" sz="2400" dirty="0">
                <a:solidFill>
                  <a:srgbClr val="FFFF00"/>
                </a:solidFill>
              </a:rPr>
              <a:t>Integrating multibeam (NDA just signed 9/27)</a:t>
            </a:r>
          </a:p>
          <a:p>
            <a:pPr marL="800100" lvl="1" indent="-342900">
              <a:buFont typeface="Arial" panose="020B0604020202020204" pitchFamily="34" charset="0"/>
              <a:buChar char="•"/>
            </a:pPr>
            <a:r>
              <a:rPr lang="en-US" sz="2400" dirty="0">
                <a:solidFill>
                  <a:srgbClr val="FFFF00"/>
                </a:solidFill>
              </a:rPr>
              <a:t>Building Stella and systems (Pressure testing hull and endcaps)</a:t>
            </a:r>
          </a:p>
          <a:p>
            <a:pPr marL="800100" lvl="1" indent="-342900">
              <a:buFont typeface="Arial" panose="020B0604020202020204" pitchFamily="34" charset="0"/>
              <a:buChar char="•"/>
            </a:pPr>
            <a:r>
              <a:rPr lang="en-US" sz="2400" dirty="0">
                <a:solidFill>
                  <a:srgbClr val="FFFF00"/>
                </a:solidFill>
              </a:rPr>
              <a:t>Refining docking (extreme cold tolerant gearbox installed)</a:t>
            </a:r>
          </a:p>
          <a:p>
            <a:pPr marL="800100" lvl="1" indent="-342900">
              <a:buFont typeface="Arial" panose="020B0604020202020204" pitchFamily="34" charset="0"/>
              <a:buChar char="•"/>
            </a:pPr>
            <a:r>
              <a:rPr lang="en-US" sz="2400" dirty="0">
                <a:solidFill>
                  <a:srgbClr val="FFFF00"/>
                </a:solidFill>
              </a:rPr>
              <a:t>Developing onboard sim mission for plume tracking tests</a:t>
            </a:r>
          </a:p>
          <a:p>
            <a:pPr marL="800100" lvl="1" indent="-342900">
              <a:buFont typeface="Arial" panose="020B0604020202020204" pitchFamily="34" charset="0"/>
              <a:buChar char="•"/>
            </a:pPr>
            <a:r>
              <a:rPr lang="en-US" sz="2400" dirty="0">
                <a:solidFill>
                  <a:srgbClr val="FFFF00"/>
                </a:solidFill>
              </a:rPr>
              <a:t>Updating plume tracking algorithm (MBARI testing and then us)</a:t>
            </a:r>
          </a:p>
          <a:p>
            <a:pPr marL="1257300" lvl="2" indent="-342900">
              <a:buFont typeface="Arial" panose="020B0604020202020204" pitchFamily="34" charset="0"/>
              <a:buChar char="•"/>
            </a:pPr>
            <a:r>
              <a:rPr lang="en-US" sz="2400" dirty="0">
                <a:solidFill>
                  <a:srgbClr val="FFFF00"/>
                </a:solidFill>
              </a:rPr>
              <a:t>Burger Oil field Sim</a:t>
            </a:r>
          </a:p>
          <a:p>
            <a:pPr marL="800100" lvl="1" indent="-342900">
              <a:buFont typeface="Arial" panose="020B0604020202020204" pitchFamily="34" charset="0"/>
              <a:buChar char="•"/>
            </a:pPr>
            <a:r>
              <a:rPr lang="en-US" sz="2400" dirty="0">
                <a:solidFill>
                  <a:srgbClr val="FFFF00"/>
                </a:solidFill>
              </a:rPr>
              <a:t>Building second docking nose (for Stella)</a:t>
            </a:r>
          </a:p>
          <a:p>
            <a:pPr marL="800100" lvl="1" indent="-342900">
              <a:buFont typeface="Arial" panose="020B0604020202020204" pitchFamily="34" charset="0"/>
              <a:buChar char="•"/>
            </a:pPr>
            <a:r>
              <a:rPr lang="en-US" sz="2400" dirty="0">
                <a:solidFill>
                  <a:srgbClr val="FFFF00"/>
                </a:solidFill>
              </a:rPr>
              <a:t>Working on software for GPS, time, timing (1 PPS), for IMU and sonar, new PIC board</a:t>
            </a:r>
          </a:p>
          <a:p>
            <a:pPr marL="800100" lvl="1" indent="-342900">
              <a:buFont typeface="Arial" panose="020B0604020202020204" pitchFamily="34" charset="0"/>
              <a:buChar char="•"/>
            </a:pPr>
            <a:r>
              <a:rPr lang="en-US" sz="2400" dirty="0">
                <a:solidFill>
                  <a:srgbClr val="FFFF00"/>
                </a:solidFill>
              </a:rPr>
              <a:t>All updated wiring for new sensors and config complete</a:t>
            </a:r>
          </a:p>
          <a:p>
            <a:pPr marL="800100" lvl="1" indent="-342900">
              <a:buFont typeface="Arial" panose="020B0604020202020204" pitchFamily="34" charset="0"/>
              <a:buChar char="•"/>
            </a:pPr>
            <a:r>
              <a:rPr lang="en-US" sz="2400" dirty="0">
                <a:solidFill>
                  <a:srgbClr val="FFFF00"/>
                </a:solidFill>
              </a:rPr>
              <a:t>Built vehicle in a box, Proxima (for rapid testing) </a:t>
            </a:r>
          </a:p>
          <a:p>
            <a:pPr marL="800100" lvl="1" indent="-342900">
              <a:buFont typeface="Arial" panose="020B0604020202020204" pitchFamily="34" charset="0"/>
              <a:buChar char="•"/>
            </a:pPr>
            <a:endParaRPr lang="en-US" sz="2400" dirty="0">
              <a:solidFill>
                <a:srgbClr val="FFFF00"/>
              </a:solidFill>
            </a:endParaRPr>
          </a:p>
        </p:txBody>
      </p:sp>
      <p:pic>
        <p:nvPicPr>
          <p:cNvPr id="5" name="Picture 4">
            <a:extLst>
              <a:ext uri="{FF2B5EF4-FFF2-40B4-BE49-F238E27FC236}">
                <a16:creationId xmlns:a16="http://schemas.microsoft.com/office/drawing/2014/main" id="{ABEE2583-46AF-489F-A668-30CEB271F3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75510" y="-51784"/>
            <a:ext cx="3416490" cy="2540240"/>
          </a:xfrm>
          <a:prstGeom prst="rect">
            <a:avLst/>
          </a:prstGeom>
        </p:spPr>
      </p:pic>
      <p:pic>
        <p:nvPicPr>
          <p:cNvPr id="9" name="Picture 8">
            <a:extLst>
              <a:ext uri="{FF2B5EF4-FFF2-40B4-BE49-F238E27FC236}">
                <a16:creationId xmlns:a16="http://schemas.microsoft.com/office/drawing/2014/main" id="{CBE7F4C0-F1EA-4F55-900A-3C044F6507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0402" y="2309590"/>
            <a:ext cx="3808094" cy="2540241"/>
          </a:xfrm>
          <a:prstGeom prst="rect">
            <a:avLst/>
          </a:prstGeom>
        </p:spPr>
      </p:pic>
      <p:pic>
        <p:nvPicPr>
          <p:cNvPr id="13" name="Picture 12">
            <a:extLst>
              <a:ext uri="{FF2B5EF4-FFF2-40B4-BE49-F238E27FC236}">
                <a16:creationId xmlns:a16="http://schemas.microsoft.com/office/drawing/2014/main" id="{62CE96EE-E7EF-4C64-AB3A-4DF3C74182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40402" y="4670964"/>
            <a:ext cx="2951564" cy="2187036"/>
          </a:xfrm>
          <a:prstGeom prst="rect">
            <a:avLst/>
          </a:prstGeom>
        </p:spPr>
      </p:pic>
    </p:spTree>
    <p:extLst>
      <p:ext uri="{BB962C8B-B14F-4D97-AF65-F5344CB8AC3E}">
        <p14:creationId xmlns:p14="http://schemas.microsoft.com/office/powerpoint/2010/main" val="24109618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235D127-C198-4B4D-8C8C-2C7DA5A8022C}"/>
              </a:ext>
            </a:extLst>
          </p:cNvPr>
          <p:cNvSpPr/>
          <p:nvPr/>
        </p:nvSpPr>
        <p:spPr>
          <a:xfrm>
            <a:off x="744014" y="307777"/>
            <a:ext cx="10944246" cy="3477875"/>
          </a:xfrm>
          <a:prstGeom prst="rect">
            <a:avLst/>
          </a:prstGeom>
        </p:spPr>
        <p:txBody>
          <a:bodyPr wrap="square">
            <a:spAutoFit/>
          </a:bodyPr>
          <a:lstStyle/>
          <a:p>
            <a:r>
              <a:rPr lang="en-US" sz="2800" dirty="0">
                <a:solidFill>
                  <a:srgbClr val="FFFF00"/>
                </a:solidFill>
              </a:rPr>
              <a:t>Where we are going:</a:t>
            </a:r>
          </a:p>
          <a:p>
            <a:endParaRPr lang="en-US" sz="2400" dirty="0">
              <a:solidFill>
                <a:srgbClr val="FFFF00"/>
              </a:solidFill>
            </a:endParaRPr>
          </a:p>
          <a:p>
            <a:pPr marL="800100" lvl="1" indent="-342900">
              <a:buFont typeface="Arial" panose="020B0604020202020204" pitchFamily="34" charset="0"/>
              <a:buChar char="•"/>
            </a:pPr>
            <a:r>
              <a:rPr lang="en-US" sz="2400" dirty="0">
                <a:solidFill>
                  <a:srgbClr val="FFFF00"/>
                </a:solidFill>
              </a:rPr>
              <a:t>Two LRAUV vehicles with four nose configurations:</a:t>
            </a:r>
          </a:p>
          <a:p>
            <a:pPr marL="1371600" lvl="2" indent="-457200">
              <a:buFont typeface="+mj-lt"/>
              <a:buAutoNum type="arabicPeriod"/>
            </a:pPr>
            <a:r>
              <a:rPr lang="en-US" sz="2400" dirty="0">
                <a:solidFill>
                  <a:srgbClr val="FFFF00"/>
                </a:solidFill>
              </a:rPr>
              <a:t>Open water science standard sensors, tall antenna, </a:t>
            </a:r>
            <a:r>
              <a:rPr lang="en-US" sz="2400" dirty="0">
                <a:solidFill>
                  <a:srgbClr val="FFC000"/>
                </a:solidFill>
              </a:rPr>
              <a:t>Chelsea UV</a:t>
            </a:r>
            <a:r>
              <a:rPr lang="en-US" sz="2400" dirty="0">
                <a:solidFill>
                  <a:srgbClr val="FFFF00"/>
                </a:solidFill>
              </a:rPr>
              <a:t>, Soundscape</a:t>
            </a:r>
          </a:p>
          <a:p>
            <a:pPr marL="1371600" lvl="2" indent="-457200">
              <a:buFont typeface="+mj-lt"/>
              <a:buAutoNum type="arabicPeriod"/>
            </a:pPr>
            <a:r>
              <a:rPr lang="en-US" sz="2400" dirty="0">
                <a:solidFill>
                  <a:srgbClr val="FFFF00"/>
                </a:solidFill>
              </a:rPr>
              <a:t>LR under-ice with </a:t>
            </a:r>
            <a:r>
              <a:rPr lang="en-US" sz="2400" dirty="0" err="1">
                <a:solidFill>
                  <a:srgbClr val="FFFF00"/>
                </a:solidFill>
              </a:rPr>
              <a:t>Whiskerbox</a:t>
            </a:r>
            <a:r>
              <a:rPr lang="en-US" sz="2400" dirty="0">
                <a:solidFill>
                  <a:srgbClr val="FFFF00"/>
                </a:solidFill>
              </a:rPr>
              <a:t>, DUSBL, short antenna, Chelsea UV, </a:t>
            </a:r>
            <a:r>
              <a:rPr lang="en-US" sz="2400" dirty="0" err="1">
                <a:solidFill>
                  <a:srgbClr val="FFFF00"/>
                </a:solidFill>
              </a:rPr>
              <a:t>Avi</a:t>
            </a:r>
            <a:r>
              <a:rPr lang="en-US" sz="2400" dirty="0">
                <a:solidFill>
                  <a:srgbClr val="FFFF00"/>
                </a:solidFill>
              </a:rPr>
              <a:t>-beacon with room for camera, 900 Hz A-Nav</a:t>
            </a:r>
          </a:p>
          <a:p>
            <a:pPr marL="1371600" lvl="2" indent="-457200">
              <a:buFont typeface="+mj-lt"/>
              <a:buAutoNum type="arabicPeriod"/>
            </a:pPr>
            <a:r>
              <a:rPr lang="en-US" sz="2400" dirty="0">
                <a:solidFill>
                  <a:srgbClr val="FFFF00"/>
                </a:solidFill>
              </a:rPr>
              <a:t>Under-ice mapping, </a:t>
            </a:r>
            <a:r>
              <a:rPr lang="en-US" sz="2400" dirty="0" err="1">
                <a:solidFill>
                  <a:srgbClr val="FFFF00"/>
                </a:solidFill>
              </a:rPr>
              <a:t>Whiskerbox</a:t>
            </a:r>
            <a:r>
              <a:rPr lang="en-US" sz="2400" dirty="0">
                <a:solidFill>
                  <a:srgbClr val="FFFF00"/>
                </a:solidFill>
              </a:rPr>
              <a:t>, DUSBL, Multibeam, INS, short antenna, 900 Hz A-Nav, </a:t>
            </a:r>
            <a:r>
              <a:rPr lang="en-US" sz="2400" dirty="0" err="1">
                <a:solidFill>
                  <a:srgbClr val="FFFF00"/>
                </a:solidFill>
              </a:rPr>
              <a:t>Avi</a:t>
            </a:r>
            <a:r>
              <a:rPr lang="en-US" sz="2400" dirty="0">
                <a:solidFill>
                  <a:srgbClr val="FFFF00"/>
                </a:solidFill>
              </a:rPr>
              <a:t> Beacon</a:t>
            </a:r>
          </a:p>
          <a:p>
            <a:pPr marL="1371600" lvl="2" indent="-457200">
              <a:buFont typeface="+mj-lt"/>
              <a:buAutoNum type="arabicPeriod"/>
            </a:pPr>
            <a:r>
              <a:rPr lang="en-US" sz="2400" dirty="0">
                <a:solidFill>
                  <a:srgbClr val="FFFF00"/>
                </a:solidFill>
              </a:rPr>
              <a:t>Seafloor mapping, Multibeam, INS, tall antenna, soundscape</a:t>
            </a:r>
            <a:endParaRPr lang="en-US" sz="2400" dirty="0"/>
          </a:p>
        </p:txBody>
      </p:sp>
      <p:pic>
        <p:nvPicPr>
          <p:cNvPr id="5" name="Picture 4">
            <a:extLst>
              <a:ext uri="{FF2B5EF4-FFF2-40B4-BE49-F238E27FC236}">
                <a16:creationId xmlns:a16="http://schemas.microsoft.com/office/drawing/2014/main" id="{7E29F446-CAD5-4AC1-99B2-5B57855CE5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5350" y="3785652"/>
            <a:ext cx="5823171" cy="3046520"/>
          </a:xfrm>
          <a:prstGeom prst="rect">
            <a:avLst/>
          </a:prstGeom>
        </p:spPr>
      </p:pic>
    </p:spTree>
    <p:extLst>
      <p:ext uri="{BB962C8B-B14F-4D97-AF65-F5344CB8AC3E}">
        <p14:creationId xmlns:p14="http://schemas.microsoft.com/office/powerpoint/2010/main" val="1749530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E5B7A-FADC-48EA-9718-093A44E6E333}"/>
              </a:ext>
            </a:extLst>
          </p:cNvPr>
          <p:cNvSpPr>
            <a:spLocks noGrp="1"/>
          </p:cNvSpPr>
          <p:nvPr>
            <p:ph type="title"/>
          </p:nvPr>
        </p:nvSpPr>
        <p:spPr>
          <a:xfrm>
            <a:off x="467386" y="374287"/>
            <a:ext cx="7886700" cy="445295"/>
          </a:xfrm>
        </p:spPr>
        <p:txBody>
          <a:bodyPr>
            <a:noAutofit/>
          </a:bodyPr>
          <a:lstStyle/>
          <a:p>
            <a:r>
              <a:rPr lang="en-US" sz="3600" i="1" dirty="0">
                <a:solidFill>
                  <a:srgbClr val="FFC000"/>
                </a:solidFill>
                <a:latin typeface="Red hat"/>
              </a:rPr>
              <a:t>Polaris</a:t>
            </a:r>
            <a:r>
              <a:rPr lang="en-US" sz="3600" dirty="0">
                <a:latin typeface="Red hat"/>
              </a:rPr>
              <a:t> </a:t>
            </a:r>
            <a:r>
              <a:rPr lang="en-US" sz="3600" dirty="0">
                <a:solidFill>
                  <a:srgbClr val="FFC000"/>
                </a:solidFill>
                <a:latin typeface="Red hat"/>
              </a:rPr>
              <a:t>nose including multibeam</a:t>
            </a:r>
          </a:p>
        </p:txBody>
      </p:sp>
      <p:pic>
        <p:nvPicPr>
          <p:cNvPr id="7" name="LRAUV.tiff" descr="LRAUV.tiff">
            <a:extLst>
              <a:ext uri="{FF2B5EF4-FFF2-40B4-BE49-F238E27FC236}">
                <a16:creationId xmlns:a16="http://schemas.microsoft.com/office/drawing/2014/main" id="{C5EC26F5-2A07-4691-A6AB-B505523BCA00}"/>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9427029" y="1"/>
            <a:ext cx="1240971" cy="897602"/>
          </a:xfrm>
          <a:prstGeom prst="rect">
            <a:avLst/>
          </a:prstGeom>
          <a:ln w="12700">
            <a:miter lim="400000"/>
          </a:ln>
        </p:spPr>
      </p:pic>
      <p:pic>
        <p:nvPicPr>
          <p:cNvPr id="8" name="Picture 2" descr="https://2wdl972dwj5viwpdm3ates4e-wpengine.netdna-ssl.com/wp-content/uploads/2020/03/Sonic-2020-Swathe-Services-Medway-Port-UK-7.jpg">
            <a:extLst>
              <a:ext uri="{FF2B5EF4-FFF2-40B4-BE49-F238E27FC236}">
                <a16:creationId xmlns:a16="http://schemas.microsoft.com/office/drawing/2014/main" id="{91C461F3-BE0F-445D-B1E9-28C84160937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252488" y="3190614"/>
            <a:ext cx="5098919" cy="269428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E6E1C69-7816-44F4-AC34-2B4C69FC2CC5}"/>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766884" y="1009153"/>
            <a:ext cx="3988114" cy="2000789"/>
          </a:xfrm>
          <a:prstGeom prst="rect">
            <a:avLst/>
          </a:prstGeom>
        </p:spPr>
      </p:pic>
      <p:pic>
        <p:nvPicPr>
          <p:cNvPr id="11" name="Content Placeholder 10">
            <a:extLst>
              <a:ext uri="{FF2B5EF4-FFF2-40B4-BE49-F238E27FC236}">
                <a16:creationId xmlns:a16="http://schemas.microsoft.com/office/drawing/2014/main" id="{CDE9C36C-F400-4DC6-8D40-0FA0027112FD}"/>
              </a:ext>
            </a:extLst>
          </p:cNvPr>
          <p:cNvPicPr>
            <a:picLocks noGrp="1" noChangeAspect="1"/>
          </p:cNvPicPr>
          <p:nvPr>
            <p:ph idx="1"/>
          </p:nvPr>
        </p:nvPicPr>
        <p:blipFill>
          <a:blip r:embed="rId6" cstate="print">
            <a:extLst>
              <a:ext uri="{28A0092B-C50C-407E-A947-70E740481C1C}">
                <a14:useLocalDpi xmlns:a14="http://schemas.microsoft.com/office/drawing/2010/main"/>
              </a:ext>
            </a:extLst>
          </a:blip>
          <a:stretch>
            <a:fillRect/>
          </a:stretch>
        </p:blipFill>
        <p:spPr>
          <a:xfrm>
            <a:off x="7766884" y="3190614"/>
            <a:ext cx="4069913" cy="3275530"/>
          </a:xfrm>
          <a:prstGeom prst="rect">
            <a:avLst/>
          </a:prstGeom>
        </p:spPr>
      </p:pic>
      <p:sp>
        <p:nvSpPr>
          <p:cNvPr id="12" name="TextBox 11">
            <a:extLst>
              <a:ext uri="{FF2B5EF4-FFF2-40B4-BE49-F238E27FC236}">
                <a16:creationId xmlns:a16="http://schemas.microsoft.com/office/drawing/2014/main" id="{53B818F1-DCE1-4D5C-ADDB-498558618B64}"/>
              </a:ext>
            </a:extLst>
          </p:cNvPr>
          <p:cNvSpPr txBox="1"/>
          <p:nvPr/>
        </p:nvSpPr>
        <p:spPr>
          <a:xfrm>
            <a:off x="6159887" y="-12863"/>
            <a:ext cx="3641953" cy="461665"/>
          </a:xfrm>
          <a:prstGeom prst="rect">
            <a:avLst/>
          </a:prstGeom>
          <a:noFill/>
        </p:spPr>
        <p:txBody>
          <a:bodyPr wrap="square" rtlCol="0">
            <a:spAutoFit/>
          </a:bodyPr>
          <a:lstStyle/>
          <a:p>
            <a:r>
              <a:rPr lang="en-US" sz="2400" dirty="0">
                <a:latin typeface="Red hat"/>
              </a:rPr>
              <a:t>Multi-mission capability</a:t>
            </a:r>
          </a:p>
        </p:txBody>
      </p:sp>
      <p:sp>
        <p:nvSpPr>
          <p:cNvPr id="3" name="TextBox 2">
            <a:extLst>
              <a:ext uri="{FF2B5EF4-FFF2-40B4-BE49-F238E27FC236}">
                <a16:creationId xmlns:a16="http://schemas.microsoft.com/office/drawing/2014/main" id="{6FCBA689-51A9-4DDA-92FC-F566BE7DF57F}"/>
              </a:ext>
            </a:extLst>
          </p:cNvPr>
          <p:cNvSpPr txBox="1"/>
          <p:nvPr/>
        </p:nvSpPr>
        <p:spPr>
          <a:xfrm>
            <a:off x="572877" y="1251622"/>
            <a:ext cx="5875663" cy="1938992"/>
          </a:xfrm>
          <a:prstGeom prst="rect">
            <a:avLst/>
          </a:prstGeom>
          <a:noFill/>
        </p:spPr>
        <p:txBody>
          <a:bodyPr wrap="square" rtlCol="0">
            <a:spAutoFit/>
          </a:bodyPr>
          <a:lstStyle/>
          <a:p>
            <a:pPr marL="285750" indent="-285750">
              <a:buFont typeface="Arial" panose="020B0604020202020204" pitchFamily="34" charset="0"/>
              <a:buChar char="•"/>
            </a:pPr>
            <a:r>
              <a:rPr lang="en-US" sz="2400" dirty="0"/>
              <a:t>Seafloor mapping</a:t>
            </a:r>
          </a:p>
          <a:p>
            <a:pPr marL="285750" indent="-285750">
              <a:buFont typeface="Arial" panose="020B0604020202020204" pitchFamily="34" charset="0"/>
              <a:buChar char="•"/>
            </a:pPr>
            <a:r>
              <a:rPr lang="en-US" sz="2400" dirty="0"/>
              <a:t>Bathy charts</a:t>
            </a:r>
          </a:p>
          <a:p>
            <a:pPr marL="285750" indent="-285750">
              <a:buFont typeface="Arial" panose="020B0604020202020204" pitchFamily="34" charset="0"/>
              <a:buChar char="•"/>
            </a:pPr>
            <a:r>
              <a:rPr lang="en-US" sz="2400" dirty="0"/>
              <a:t>Shipwreck search/map</a:t>
            </a:r>
          </a:p>
          <a:p>
            <a:pPr marL="285750" indent="-285750">
              <a:buFont typeface="Arial" panose="020B0604020202020204" pitchFamily="34" charset="0"/>
              <a:buChar char="•"/>
            </a:pPr>
            <a:r>
              <a:rPr lang="en-US" sz="2400" dirty="0"/>
              <a:t>Under-ice and glacier mapping</a:t>
            </a:r>
          </a:p>
          <a:p>
            <a:pPr marL="285750" indent="-285750">
              <a:buFont typeface="Arial" panose="020B0604020202020204" pitchFamily="34" charset="0"/>
              <a:buChar char="•"/>
            </a:pPr>
            <a:r>
              <a:rPr lang="en-US" sz="2400" dirty="0"/>
              <a:t>Under-ice and in water oil/gas detection</a:t>
            </a:r>
          </a:p>
        </p:txBody>
      </p:sp>
    </p:spTree>
    <p:extLst>
      <p:ext uri="{BB962C8B-B14F-4D97-AF65-F5344CB8AC3E}">
        <p14:creationId xmlns:p14="http://schemas.microsoft.com/office/powerpoint/2010/main" val="3758235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49F32A-CEF1-40AA-BC96-88AA17BC611A}"/>
              </a:ext>
            </a:extLst>
          </p:cNvPr>
          <p:cNvSpPr/>
          <p:nvPr/>
        </p:nvSpPr>
        <p:spPr>
          <a:xfrm>
            <a:off x="1" y="369332"/>
            <a:ext cx="6788426" cy="4647426"/>
          </a:xfrm>
          <a:prstGeom prst="rect">
            <a:avLst/>
          </a:prstGeom>
        </p:spPr>
        <p:txBody>
          <a:bodyPr wrap="square">
            <a:spAutoFit/>
          </a:bodyPr>
          <a:lstStyle/>
          <a:p>
            <a:r>
              <a:rPr lang="en-US" sz="2800" dirty="0">
                <a:solidFill>
                  <a:srgbClr val="FFFF00"/>
                </a:solidFill>
              </a:rPr>
              <a:t>Where we are going: Growing Applications!</a:t>
            </a:r>
          </a:p>
          <a:p>
            <a:endParaRPr lang="en-US" sz="2800" dirty="0">
              <a:solidFill>
                <a:srgbClr val="FFFF00"/>
              </a:solidFill>
            </a:endParaRPr>
          </a:p>
          <a:p>
            <a:pPr marL="914400" lvl="1" indent="-457200">
              <a:buFont typeface="Arial" panose="020B0604020202020204" pitchFamily="34" charset="0"/>
              <a:buChar char="•"/>
            </a:pPr>
            <a:r>
              <a:rPr lang="en-US" sz="2400" dirty="0">
                <a:solidFill>
                  <a:srgbClr val="FFFF00"/>
                </a:solidFill>
              </a:rPr>
              <a:t>Fly away capability with rapid response for oil spills, sunken ships (etc.), pipe leaks, seafloor mapping, habitat monitoring, measuring soundscapes (weather, whales, etc.), long-range </a:t>
            </a:r>
            <a:r>
              <a:rPr lang="en-US" sz="2400" dirty="0" err="1">
                <a:solidFill>
                  <a:srgbClr val="FFFF00"/>
                </a:solidFill>
              </a:rPr>
              <a:t>shipless</a:t>
            </a:r>
            <a:r>
              <a:rPr lang="en-US" sz="2400" dirty="0">
                <a:solidFill>
                  <a:srgbClr val="FFFF00"/>
                </a:solidFill>
              </a:rPr>
              <a:t> surveys, open ocean, fresh water and under-ice capabilities over-the-horizon data relay, 24/7 operator response</a:t>
            </a:r>
          </a:p>
          <a:p>
            <a:pPr marL="914400" lvl="1" indent="-457200">
              <a:buFont typeface="Arial" panose="020B0604020202020204" pitchFamily="34" charset="0"/>
              <a:buChar char="•"/>
            </a:pPr>
            <a:r>
              <a:rPr lang="en-US" sz="2400" dirty="0">
                <a:solidFill>
                  <a:srgbClr val="FFFF00"/>
                </a:solidFill>
              </a:rPr>
              <a:t>Center of Expertise</a:t>
            </a:r>
          </a:p>
          <a:p>
            <a:pPr marL="914400" lvl="1" indent="-457200">
              <a:buFont typeface="Arial" panose="020B0604020202020204" pitchFamily="34" charset="0"/>
              <a:buChar char="•"/>
            </a:pPr>
            <a:r>
              <a:rPr lang="en-US" sz="2400" dirty="0">
                <a:solidFill>
                  <a:srgbClr val="FFFF00"/>
                </a:solidFill>
              </a:rPr>
              <a:t>Go to for help…it’s already happening…USCG, NTSB, NOAA, USGS, Science community…</a:t>
            </a:r>
          </a:p>
        </p:txBody>
      </p:sp>
      <p:pic>
        <p:nvPicPr>
          <p:cNvPr id="6" name="Picture 5">
            <a:extLst>
              <a:ext uri="{FF2B5EF4-FFF2-40B4-BE49-F238E27FC236}">
                <a16:creationId xmlns:a16="http://schemas.microsoft.com/office/drawing/2014/main" id="{22ACDED8-AD41-4056-B281-E213AB99C10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96987" y="929028"/>
            <a:ext cx="5137916" cy="3429000"/>
          </a:xfrm>
          <a:prstGeom prst="rect">
            <a:avLst/>
          </a:prstGeom>
        </p:spPr>
      </p:pic>
    </p:spTree>
    <p:extLst>
      <p:ext uri="{BB962C8B-B14F-4D97-AF65-F5344CB8AC3E}">
        <p14:creationId xmlns:p14="http://schemas.microsoft.com/office/powerpoint/2010/main" val="4002507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00828" y="649519"/>
            <a:ext cx="9940158" cy="480131"/>
          </a:xfrm>
        </p:spPr>
        <p:txBody>
          <a:bodyPr>
            <a:noAutofit/>
          </a:bodyPr>
          <a:lstStyle/>
          <a:p>
            <a:r>
              <a:rPr lang="en-US" sz="3600" dirty="0"/>
              <a:t>Project </a:t>
            </a:r>
            <a:r>
              <a:rPr lang="en-US" sz="3600" dirty="0">
                <a:solidFill>
                  <a:srgbClr val="FFFF00"/>
                </a:solidFill>
              </a:rPr>
              <a:t>LRAUV: </a:t>
            </a:r>
            <a:r>
              <a:rPr lang="en-US" sz="3600" dirty="0"/>
              <a:t>Schedule and Metrics</a:t>
            </a:r>
          </a:p>
        </p:txBody>
      </p:sp>
      <p:sp>
        <p:nvSpPr>
          <p:cNvPr id="3" name="Content Placeholder 2"/>
          <p:cNvSpPr>
            <a:spLocks noGrp="1"/>
          </p:cNvSpPr>
          <p:nvPr>
            <p:ph idx="4294967295"/>
          </p:nvPr>
        </p:nvSpPr>
        <p:spPr>
          <a:xfrm>
            <a:off x="861912" y="1302026"/>
            <a:ext cx="9603991" cy="4621695"/>
          </a:xfrm>
        </p:spPr>
        <p:txBody>
          <a:bodyPr>
            <a:normAutofit fontScale="70000" lnSpcReduction="20000"/>
          </a:bodyPr>
          <a:lstStyle/>
          <a:p>
            <a:pPr lvl="0"/>
            <a:r>
              <a:rPr lang="en-US" sz="2900" dirty="0">
                <a:solidFill>
                  <a:srgbClr val="FFFF00"/>
                </a:solidFill>
              </a:rPr>
              <a:t>Fabrication of a second platform (Stella</a:t>
            </a:r>
            <a:r>
              <a:rPr lang="en-US" sz="1800" dirty="0">
                <a:solidFill>
                  <a:srgbClr val="FFFF00"/>
                </a:solidFill>
              </a:rPr>
              <a:t>) 12/15</a:t>
            </a:r>
          </a:p>
          <a:p>
            <a:pPr lvl="1"/>
            <a:r>
              <a:rPr lang="en-US" sz="2300" dirty="0">
                <a:solidFill>
                  <a:srgbClr val="FFFF00"/>
                </a:solidFill>
              </a:rPr>
              <a:t>Main hull/chassis and wired endcaps slated for pressure testing (10/3)</a:t>
            </a:r>
          </a:p>
          <a:p>
            <a:pPr lvl="1"/>
            <a:r>
              <a:rPr lang="en-US" sz="2300" dirty="0">
                <a:solidFill>
                  <a:srgbClr val="FFFF00"/>
                </a:solidFill>
              </a:rPr>
              <a:t>Transition and training </a:t>
            </a:r>
            <a:r>
              <a:rPr lang="en-US" sz="2300" dirty="0">
                <a:solidFill>
                  <a:srgbClr val="00B050"/>
                </a:solidFill>
              </a:rPr>
              <a:t>underway</a:t>
            </a:r>
          </a:p>
          <a:p>
            <a:pPr marL="285750" lvl="0" indent="-285750"/>
            <a:r>
              <a:rPr lang="en-US" dirty="0"/>
              <a:t>Conduct Arctic Readiness Test, </a:t>
            </a:r>
            <a:r>
              <a:rPr lang="en-US" i="1" dirty="0"/>
              <a:t>most important and time consuming tasks, majority can be done in Woods Hole (minus high latitude and under-ice)</a:t>
            </a:r>
          </a:p>
          <a:p>
            <a:pPr marL="742950" lvl="1" indent="-285750"/>
            <a:r>
              <a:rPr lang="en-US" i="1" dirty="0">
                <a:solidFill>
                  <a:srgbClr val="00B050"/>
                </a:solidFill>
              </a:rPr>
              <a:t>Three buoy system completed- one buoy is HF, two LF</a:t>
            </a:r>
          </a:p>
          <a:p>
            <a:pPr marL="742950" lvl="1" indent="-285750"/>
            <a:r>
              <a:rPr lang="en-US" i="1" dirty="0"/>
              <a:t>Docking/Undocking reliability ~60% and a new cold weather gear box has being switched out</a:t>
            </a:r>
          </a:p>
          <a:p>
            <a:pPr marL="1200150" lvl="2" indent="-285750"/>
            <a:r>
              <a:rPr lang="en-US" i="1" dirty="0"/>
              <a:t>New docking code and smaller diameter line being implemented</a:t>
            </a:r>
          </a:p>
          <a:p>
            <a:pPr marL="742950" lvl="1" indent="-285750"/>
            <a:r>
              <a:rPr lang="en-US" i="1" dirty="0"/>
              <a:t>Plume tracking algorithm further development in progress (Yanwu @MBARI) is ready to test</a:t>
            </a:r>
          </a:p>
          <a:p>
            <a:pPr marL="742950" lvl="1" indent="-285750"/>
            <a:r>
              <a:rPr lang="en-US" i="1" dirty="0">
                <a:solidFill>
                  <a:srgbClr val="00B050"/>
                </a:solidFill>
              </a:rPr>
              <a:t>Comms reliability (antenna/buoy/Dash) </a:t>
            </a:r>
          </a:p>
          <a:p>
            <a:pPr marL="285750" lvl="0" indent="-285750"/>
            <a:r>
              <a:rPr lang="en-US" dirty="0">
                <a:solidFill>
                  <a:srgbClr val="F8F8F8"/>
                </a:solidFill>
              </a:rPr>
              <a:t>Provide testing documentation and familiarization of LRAUV to USCG</a:t>
            </a:r>
          </a:p>
          <a:p>
            <a:pPr marL="742950" lvl="1" indent="-285750"/>
            <a:r>
              <a:rPr lang="en-US" dirty="0">
                <a:solidFill>
                  <a:srgbClr val="FFFF00"/>
                </a:solidFill>
              </a:rPr>
              <a:t>Working on planning a remote training workshop of LRAUV systems capability (Dec ?) </a:t>
            </a:r>
          </a:p>
          <a:p>
            <a:pPr marL="285750" lvl="0" indent="-285750"/>
            <a:endParaRPr lang="en-US" dirty="0">
              <a:solidFill>
                <a:srgbClr val="FFFF00"/>
              </a:solidFill>
            </a:endParaRPr>
          </a:p>
          <a:p>
            <a:pPr marL="285750" lvl="0" indent="-285750"/>
            <a:r>
              <a:rPr lang="en-US" dirty="0"/>
              <a:t>Develop software for </a:t>
            </a:r>
            <a:r>
              <a:rPr lang="en-US" i="1" dirty="0"/>
              <a:t>improved operator system interface</a:t>
            </a:r>
          </a:p>
          <a:p>
            <a:pPr marL="742950" lvl="1" indent="-285750"/>
            <a:r>
              <a:rPr lang="en-US" i="1" dirty="0">
                <a:solidFill>
                  <a:srgbClr val="00B050"/>
                </a:solidFill>
              </a:rPr>
              <a:t>Backseat is integrated, new sensors can be integrated.  </a:t>
            </a:r>
          </a:p>
          <a:p>
            <a:pPr marL="742950" lvl="1" indent="-285750"/>
            <a:r>
              <a:rPr lang="en-US" i="1" dirty="0">
                <a:solidFill>
                  <a:srgbClr val="00B050"/>
                </a:solidFill>
              </a:rPr>
              <a:t>Drivers are complete for the multibeam and new NDA allows us to work on data acquisition</a:t>
            </a:r>
          </a:p>
          <a:p>
            <a:pPr marL="742950" lvl="1" indent="-285750"/>
            <a:r>
              <a:rPr lang="en-US" i="1" dirty="0">
                <a:solidFill>
                  <a:srgbClr val="00B050"/>
                </a:solidFill>
              </a:rPr>
              <a:t>Dash operator Portal is complete at LRAUV.WHOI.EDU and receives monthly updates/improvements</a:t>
            </a:r>
          </a:p>
          <a:p>
            <a:endParaRPr lang="en-US" dirty="0"/>
          </a:p>
        </p:txBody>
      </p:sp>
    </p:spTree>
    <p:extLst>
      <p:ext uri="{BB962C8B-B14F-4D97-AF65-F5344CB8AC3E}">
        <p14:creationId xmlns:p14="http://schemas.microsoft.com/office/powerpoint/2010/main" val="3353792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40B7514-F3E2-454B-827D-09539B54CF98}"/>
              </a:ext>
            </a:extLst>
          </p:cNvPr>
          <p:cNvPicPr>
            <a:picLocks noChangeAspect="1"/>
          </p:cNvPicPr>
          <p:nvPr/>
        </p:nvPicPr>
        <p:blipFill>
          <a:blip r:embed="rId2"/>
          <a:stretch>
            <a:fillRect/>
          </a:stretch>
        </p:blipFill>
        <p:spPr>
          <a:xfrm>
            <a:off x="2050159" y="2345635"/>
            <a:ext cx="3133214" cy="4248101"/>
          </a:xfrm>
          <a:prstGeom prst="rect">
            <a:avLst/>
          </a:prstGeom>
        </p:spPr>
      </p:pic>
      <p:sp>
        <p:nvSpPr>
          <p:cNvPr id="3" name="Rectangle 2">
            <a:extLst>
              <a:ext uri="{FF2B5EF4-FFF2-40B4-BE49-F238E27FC236}">
                <a16:creationId xmlns:a16="http://schemas.microsoft.com/office/drawing/2014/main" id="{47E8BE02-C49C-4224-BE9C-8F7ACFB54380}"/>
              </a:ext>
            </a:extLst>
          </p:cNvPr>
          <p:cNvSpPr/>
          <p:nvPr/>
        </p:nvSpPr>
        <p:spPr>
          <a:xfrm>
            <a:off x="116619" y="518995"/>
            <a:ext cx="3650311" cy="1754326"/>
          </a:xfrm>
          <a:prstGeom prst="rect">
            <a:avLst/>
          </a:prstGeom>
        </p:spPr>
        <p:txBody>
          <a:bodyPr wrap="square">
            <a:spAutoFit/>
          </a:bodyPr>
          <a:lstStyle/>
          <a:p>
            <a:pPr marL="285750" indent="-285750">
              <a:buFont typeface="Arial" panose="020B0604020202020204" pitchFamily="34" charset="0"/>
              <a:buChar char="•"/>
            </a:pPr>
            <a:r>
              <a:rPr lang="en-US" dirty="0">
                <a:solidFill>
                  <a:srgbClr val="00B050"/>
                </a:solidFill>
              </a:rPr>
              <a:t>Developed new software behavior missions </a:t>
            </a:r>
            <a:r>
              <a:rPr lang="en-US" b="1" dirty="0">
                <a:solidFill>
                  <a:srgbClr val="00B050"/>
                </a:solidFill>
              </a:rPr>
              <a:t>(&gt;20) </a:t>
            </a:r>
            <a:r>
              <a:rPr lang="en-US" dirty="0">
                <a:solidFill>
                  <a:srgbClr val="00B050"/>
                </a:solidFill>
              </a:rPr>
              <a:t>for docking</a:t>
            </a:r>
            <a:r>
              <a:rPr lang="en-US" dirty="0">
                <a:solidFill>
                  <a:srgbClr val="92D050"/>
                </a:solidFill>
              </a:rPr>
              <a:t>, undocking, </a:t>
            </a:r>
            <a:r>
              <a:rPr lang="en-US" dirty="0">
                <a:solidFill>
                  <a:srgbClr val="00B050"/>
                </a:solidFill>
              </a:rPr>
              <a:t>no surfacing, new sensor configurations</a:t>
            </a:r>
            <a:r>
              <a:rPr lang="en-US" dirty="0"/>
              <a:t>, refinement of plume tracking for oil mapping (underway!)</a:t>
            </a:r>
          </a:p>
        </p:txBody>
      </p:sp>
      <p:pic>
        <p:nvPicPr>
          <p:cNvPr id="5" name="Picture 4">
            <a:extLst>
              <a:ext uri="{FF2B5EF4-FFF2-40B4-BE49-F238E27FC236}">
                <a16:creationId xmlns:a16="http://schemas.microsoft.com/office/drawing/2014/main" id="{9993AF9F-E5E4-44B9-B89C-418F38FE526F}"/>
              </a:ext>
            </a:extLst>
          </p:cNvPr>
          <p:cNvPicPr>
            <a:picLocks noChangeAspect="1"/>
          </p:cNvPicPr>
          <p:nvPr/>
        </p:nvPicPr>
        <p:blipFill>
          <a:blip r:embed="rId3"/>
          <a:stretch>
            <a:fillRect/>
          </a:stretch>
        </p:blipFill>
        <p:spPr>
          <a:xfrm>
            <a:off x="5505428" y="69574"/>
            <a:ext cx="3366905" cy="6858000"/>
          </a:xfrm>
          <a:prstGeom prst="rect">
            <a:avLst/>
          </a:prstGeom>
        </p:spPr>
      </p:pic>
      <p:pic>
        <p:nvPicPr>
          <p:cNvPr id="6" name="Picture 5">
            <a:extLst>
              <a:ext uri="{FF2B5EF4-FFF2-40B4-BE49-F238E27FC236}">
                <a16:creationId xmlns:a16="http://schemas.microsoft.com/office/drawing/2014/main" id="{71BCA4FC-7818-4E44-B5E7-B435012AB77D}"/>
              </a:ext>
            </a:extLst>
          </p:cNvPr>
          <p:cNvPicPr>
            <a:picLocks noChangeAspect="1"/>
          </p:cNvPicPr>
          <p:nvPr/>
        </p:nvPicPr>
        <p:blipFill>
          <a:blip r:embed="rId4"/>
          <a:stretch>
            <a:fillRect/>
          </a:stretch>
        </p:blipFill>
        <p:spPr>
          <a:xfrm>
            <a:off x="9100933" y="0"/>
            <a:ext cx="2879984" cy="6858000"/>
          </a:xfrm>
          <a:prstGeom prst="rect">
            <a:avLst/>
          </a:prstGeom>
        </p:spPr>
      </p:pic>
    </p:spTree>
    <p:extLst>
      <p:ext uri="{BB962C8B-B14F-4D97-AF65-F5344CB8AC3E}">
        <p14:creationId xmlns:p14="http://schemas.microsoft.com/office/powerpoint/2010/main" val="1123442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347A11-7CCB-4950-9F63-0D39F0FA7116}"/>
              </a:ext>
            </a:extLst>
          </p:cNvPr>
          <p:cNvPicPr>
            <a:picLocks noChangeAspect="1"/>
          </p:cNvPicPr>
          <p:nvPr/>
        </p:nvPicPr>
        <p:blipFill>
          <a:blip r:embed="rId2"/>
          <a:stretch>
            <a:fillRect/>
          </a:stretch>
        </p:blipFill>
        <p:spPr>
          <a:xfrm>
            <a:off x="140144" y="707989"/>
            <a:ext cx="6787917" cy="3428132"/>
          </a:xfrm>
          <a:prstGeom prst="rect">
            <a:avLst/>
          </a:prstGeom>
        </p:spPr>
      </p:pic>
      <p:pic>
        <p:nvPicPr>
          <p:cNvPr id="2" name="Picture 1">
            <a:extLst>
              <a:ext uri="{FF2B5EF4-FFF2-40B4-BE49-F238E27FC236}">
                <a16:creationId xmlns:a16="http://schemas.microsoft.com/office/drawing/2014/main" id="{C4A93BBF-0143-46E4-9403-4D25CEB327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12037" y="4082729"/>
            <a:ext cx="2081453" cy="2775271"/>
          </a:xfrm>
          <a:prstGeom prst="rect">
            <a:avLst/>
          </a:prstGeom>
        </p:spPr>
      </p:pic>
      <p:sp>
        <p:nvSpPr>
          <p:cNvPr id="4" name="TextBox 3">
            <a:extLst>
              <a:ext uri="{FF2B5EF4-FFF2-40B4-BE49-F238E27FC236}">
                <a16:creationId xmlns:a16="http://schemas.microsoft.com/office/drawing/2014/main" id="{DEC79F91-2F66-456E-9138-C3EC515CF072}"/>
              </a:ext>
            </a:extLst>
          </p:cNvPr>
          <p:cNvSpPr txBox="1"/>
          <p:nvPr/>
        </p:nvSpPr>
        <p:spPr>
          <a:xfrm>
            <a:off x="3675628" y="20841"/>
            <a:ext cx="2561897" cy="461665"/>
          </a:xfrm>
          <a:prstGeom prst="rect">
            <a:avLst/>
          </a:prstGeom>
          <a:noFill/>
        </p:spPr>
        <p:txBody>
          <a:bodyPr wrap="square" rtlCol="0">
            <a:spAutoFit/>
          </a:bodyPr>
          <a:lstStyle/>
          <a:p>
            <a:r>
              <a:rPr lang="en-US" sz="2400" dirty="0">
                <a:hlinkClick r:id="rId4"/>
              </a:rPr>
              <a:t>LRAUV.WHOI.EDU</a:t>
            </a:r>
            <a:endParaRPr lang="en-US" sz="2400" dirty="0"/>
          </a:p>
        </p:txBody>
      </p:sp>
      <p:sp>
        <p:nvSpPr>
          <p:cNvPr id="6" name="Rectangle 5">
            <a:extLst>
              <a:ext uri="{FF2B5EF4-FFF2-40B4-BE49-F238E27FC236}">
                <a16:creationId xmlns:a16="http://schemas.microsoft.com/office/drawing/2014/main" id="{7408AD19-F599-4A75-A0DA-4E8437C1C12B}"/>
              </a:ext>
            </a:extLst>
          </p:cNvPr>
          <p:cNvSpPr/>
          <p:nvPr/>
        </p:nvSpPr>
        <p:spPr>
          <a:xfrm>
            <a:off x="1037329" y="20841"/>
            <a:ext cx="2496774" cy="369332"/>
          </a:xfrm>
          <a:prstGeom prst="rect">
            <a:avLst/>
          </a:prstGeom>
        </p:spPr>
        <p:txBody>
          <a:bodyPr wrap="none">
            <a:spAutoFit/>
          </a:bodyPr>
          <a:lstStyle/>
          <a:p>
            <a:r>
              <a:rPr lang="en-US" dirty="0"/>
              <a:t>Dash-Command Control:</a:t>
            </a:r>
          </a:p>
        </p:txBody>
      </p:sp>
      <p:sp>
        <p:nvSpPr>
          <p:cNvPr id="7" name="TextBox 6">
            <a:extLst>
              <a:ext uri="{FF2B5EF4-FFF2-40B4-BE49-F238E27FC236}">
                <a16:creationId xmlns:a16="http://schemas.microsoft.com/office/drawing/2014/main" id="{13CB27FB-D4A2-4E1A-B6C5-4FE92870A093}"/>
              </a:ext>
            </a:extLst>
          </p:cNvPr>
          <p:cNvSpPr txBox="1"/>
          <p:nvPr/>
        </p:nvSpPr>
        <p:spPr>
          <a:xfrm>
            <a:off x="7209691" y="487110"/>
            <a:ext cx="4079631" cy="3416320"/>
          </a:xfrm>
          <a:prstGeom prst="rect">
            <a:avLst/>
          </a:prstGeom>
          <a:noFill/>
        </p:spPr>
        <p:txBody>
          <a:bodyPr wrap="square" rtlCol="0">
            <a:spAutoFit/>
          </a:bodyPr>
          <a:lstStyle/>
          <a:p>
            <a:r>
              <a:rPr lang="en-US" dirty="0"/>
              <a:t>Next up:  </a:t>
            </a:r>
          </a:p>
          <a:p>
            <a:pPr marL="285750" indent="-285750">
              <a:buFont typeface="Arial" panose="020B0604020202020204" pitchFamily="34" charset="0"/>
              <a:buChar char="•"/>
            </a:pPr>
            <a:r>
              <a:rPr lang="en-US" dirty="0"/>
              <a:t>Docking tests (Now-Dec)</a:t>
            </a:r>
          </a:p>
          <a:p>
            <a:pPr marL="285750" indent="-285750">
              <a:buFont typeface="Arial" panose="020B0604020202020204" pitchFamily="34" charset="0"/>
              <a:buChar char="•"/>
            </a:pPr>
            <a:r>
              <a:rPr lang="en-US" dirty="0"/>
              <a:t>LBL tests (15 Oct-Feb)</a:t>
            </a:r>
          </a:p>
          <a:p>
            <a:pPr marL="285750" indent="-285750">
              <a:buFont typeface="Arial" panose="020B0604020202020204" pitchFamily="34" charset="0"/>
              <a:buChar char="•"/>
            </a:pPr>
            <a:r>
              <a:rPr lang="en-US" dirty="0"/>
              <a:t>Finish Stella (15 Nov)</a:t>
            </a:r>
          </a:p>
          <a:p>
            <a:pPr marL="285750" indent="-285750">
              <a:buFont typeface="Arial" panose="020B0604020202020204" pitchFamily="34" charset="0"/>
              <a:buChar char="•"/>
            </a:pPr>
            <a:r>
              <a:rPr lang="en-US" dirty="0"/>
              <a:t>Sonar/INS integration and testing (15 Nov- March)</a:t>
            </a:r>
          </a:p>
          <a:p>
            <a:pPr marL="285750" indent="-285750">
              <a:buFont typeface="Arial" panose="020B0604020202020204" pitchFamily="34" charset="0"/>
              <a:buChar char="•"/>
            </a:pPr>
            <a:r>
              <a:rPr lang="en-US" dirty="0"/>
              <a:t>Complete system vigorous testing and testing of opportunity</a:t>
            </a:r>
          </a:p>
          <a:p>
            <a:pPr marL="285750" indent="-285750">
              <a:buFont typeface="Arial" panose="020B0604020202020204" pitchFamily="34" charset="0"/>
              <a:buChar char="•"/>
            </a:pPr>
            <a:r>
              <a:rPr lang="en-US" dirty="0"/>
              <a:t>Funds to develop transition and training </a:t>
            </a:r>
          </a:p>
          <a:p>
            <a:pPr marL="285750" indent="-285750">
              <a:buFont typeface="Arial" panose="020B0604020202020204" pitchFamily="34" charset="0"/>
              <a:buChar char="•"/>
            </a:pPr>
            <a:r>
              <a:rPr lang="en-US" dirty="0"/>
              <a:t>Funds for prep to July tests- can’t prepare before 31 March</a:t>
            </a:r>
          </a:p>
        </p:txBody>
      </p:sp>
    </p:spTree>
    <p:extLst>
      <p:ext uri="{BB962C8B-B14F-4D97-AF65-F5344CB8AC3E}">
        <p14:creationId xmlns:p14="http://schemas.microsoft.com/office/powerpoint/2010/main" val="16056680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29564" y="586349"/>
            <a:ext cx="9940158" cy="480131"/>
          </a:xfrm>
        </p:spPr>
        <p:txBody>
          <a:bodyPr>
            <a:noAutofit/>
          </a:bodyPr>
          <a:lstStyle/>
          <a:p>
            <a:r>
              <a:rPr lang="en-US" sz="3600" dirty="0">
                <a:solidFill>
                  <a:srgbClr val="FFFF00"/>
                </a:solidFill>
              </a:rPr>
              <a:t>Project LRAUV:</a:t>
            </a:r>
            <a:r>
              <a:rPr lang="en-US" sz="3600" dirty="0"/>
              <a:t> Planned Research Outcomes</a:t>
            </a:r>
          </a:p>
        </p:txBody>
      </p:sp>
      <p:sp>
        <p:nvSpPr>
          <p:cNvPr id="3" name="Content Placeholder 2"/>
          <p:cNvSpPr>
            <a:spLocks noGrp="1"/>
          </p:cNvSpPr>
          <p:nvPr>
            <p:ph idx="4294967295"/>
          </p:nvPr>
        </p:nvSpPr>
        <p:spPr>
          <a:xfrm>
            <a:off x="1032929" y="1149263"/>
            <a:ext cx="9333584" cy="4784398"/>
          </a:xfrm>
        </p:spPr>
        <p:txBody>
          <a:bodyPr>
            <a:normAutofit fontScale="77500" lnSpcReduction="20000"/>
          </a:bodyPr>
          <a:lstStyle/>
          <a:p>
            <a:pPr marL="0" indent="0">
              <a:buNone/>
            </a:pPr>
            <a:r>
              <a:rPr lang="en-US" sz="3600" dirty="0">
                <a:solidFill>
                  <a:schemeClr val="accent6"/>
                </a:solidFill>
              </a:rPr>
              <a:t>Planned outcomes of the research: </a:t>
            </a:r>
          </a:p>
          <a:p>
            <a:pPr lvl="1"/>
            <a:r>
              <a:rPr lang="en-US" sz="3200" dirty="0">
                <a:solidFill>
                  <a:srgbClr val="00B050"/>
                </a:solidFill>
              </a:rPr>
              <a:t>A helicopter portable Long Range AUV, for under-ice and over-the-horizon </a:t>
            </a:r>
            <a:r>
              <a:rPr lang="en-US" sz="3200" dirty="0" err="1">
                <a:solidFill>
                  <a:srgbClr val="00B050"/>
                </a:solidFill>
              </a:rPr>
              <a:t>shipless</a:t>
            </a:r>
            <a:r>
              <a:rPr lang="en-US" sz="3200" dirty="0">
                <a:solidFill>
                  <a:srgbClr val="00B050"/>
                </a:solidFill>
              </a:rPr>
              <a:t> anomaly and oil detection with deployable Arctic buoys for aided navigation, remote communication and docking; around-the-clock expertise available and training with a TRL 6/7 system ready for low-rate manufacturing and payload capability expansion.</a:t>
            </a:r>
          </a:p>
          <a:p>
            <a:pPr lvl="1"/>
            <a:endParaRPr lang="en-US" dirty="0"/>
          </a:p>
          <a:p>
            <a:pPr marL="0" indent="0">
              <a:buNone/>
            </a:pPr>
            <a:r>
              <a:rPr lang="en-US" sz="4000" dirty="0">
                <a:solidFill>
                  <a:schemeClr val="accent6"/>
                </a:solidFill>
              </a:rPr>
              <a:t>Additional research identification:</a:t>
            </a:r>
          </a:p>
          <a:p>
            <a:pPr lvl="1"/>
            <a:r>
              <a:rPr lang="en-US" sz="3100" dirty="0"/>
              <a:t>Service for hire </a:t>
            </a:r>
          </a:p>
          <a:p>
            <a:pPr lvl="1"/>
            <a:r>
              <a:rPr lang="en-US" sz="3100" dirty="0"/>
              <a:t>Interest in commercialization</a:t>
            </a:r>
          </a:p>
          <a:p>
            <a:pPr lvl="1"/>
            <a:r>
              <a:rPr lang="en-US" sz="3100" dirty="0"/>
              <a:t>Interest in scientific community to use and develop tech (BSEE, EPA, NOAA, etc.)</a:t>
            </a:r>
          </a:p>
          <a:p>
            <a:pPr lvl="2"/>
            <a:r>
              <a:rPr lang="en-US" sz="3100" dirty="0"/>
              <a:t>(more vehicles, deeper ratings, recharge capabilities)</a:t>
            </a:r>
          </a:p>
          <a:p>
            <a:pPr lvl="2"/>
            <a:endParaRPr lang="en-US" dirty="0"/>
          </a:p>
          <a:p>
            <a:endParaRPr lang="en-US" dirty="0"/>
          </a:p>
        </p:txBody>
      </p:sp>
    </p:spTree>
    <p:extLst>
      <p:ext uri="{BB962C8B-B14F-4D97-AF65-F5344CB8AC3E}">
        <p14:creationId xmlns:p14="http://schemas.microsoft.com/office/powerpoint/2010/main" val="34285106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3943" y="775601"/>
            <a:ext cx="7703988" cy="4794225"/>
          </a:xfrm>
          <a:prstGeom prst="rect">
            <a:avLst/>
          </a:prstGeom>
        </p:spPr>
        <p:txBody>
          <a:bodyPr vert="horz" lIns="91440" tIns="45720" rIns="91440" bIns="45720" rtlCol="0">
            <a:normAutofit lnSpcReduction="10000"/>
          </a:bodyPr>
          <a:lstStyle/>
          <a:p>
            <a:pPr marL="257175" indent="-257175">
              <a:buFont typeface="Arial" panose="020B0604020202020204" pitchFamily="34" charset="0"/>
              <a:buChar char="•"/>
            </a:pPr>
            <a:r>
              <a:rPr lang="en-US" b="1" dirty="0">
                <a:solidFill>
                  <a:srgbClr val="FFC000"/>
                </a:solidFill>
                <a:latin typeface="Franklin Gothic Book" panose="020B0503020102020204" pitchFamily="34" charset="0"/>
              </a:rPr>
              <a:t>What</a:t>
            </a:r>
            <a:r>
              <a:rPr lang="en-US" b="1" dirty="0">
                <a:latin typeface="Franklin Gothic Book" panose="020B0503020102020204" pitchFamily="34" charset="0"/>
              </a:rPr>
              <a:t> needs improvement or is missing</a:t>
            </a:r>
            <a:r>
              <a:rPr lang="en-US" dirty="0">
                <a:latin typeface="Franklin Gothic Book" panose="020B0503020102020204" pitchFamily="34" charset="0"/>
              </a:rPr>
              <a:t>? </a:t>
            </a:r>
          </a:p>
          <a:p>
            <a:pPr marL="600075" lvl="1" indent="-257175">
              <a:buFont typeface="Arial" panose="020B0604020202020204" pitchFamily="34" charset="0"/>
              <a:buChar char="•"/>
            </a:pPr>
            <a:r>
              <a:rPr lang="en-US" dirty="0">
                <a:latin typeface="Franklin Gothic Book" panose="020B0503020102020204" pitchFamily="34" charset="0"/>
              </a:rPr>
              <a:t>Sensing of oil against the ice and seafloor and high latitude testing</a:t>
            </a:r>
          </a:p>
          <a:p>
            <a:pPr marL="600075" lvl="1" indent="-257175">
              <a:buFont typeface="Arial" panose="020B0604020202020204" pitchFamily="34" charset="0"/>
              <a:buChar char="•"/>
            </a:pPr>
            <a:r>
              <a:rPr lang="en-US" dirty="0">
                <a:latin typeface="Franklin Gothic Book" panose="020B0503020102020204" pitchFamily="34" charset="0"/>
              </a:rPr>
              <a:t>More sensor payloads-Echosounders, Cameras, Water sampling, energy harvesting</a:t>
            </a:r>
          </a:p>
          <a:p>
            <a:pPr marL="600075" lvl="1" indent="-257175">
              <a:buFont typeface="Arial" panose="020B0604020202020204" pitchFamily="34" charset="0"/>
              <a:buChar char="•"/>
            </a:pPr>
            <a:r>
              <a:rPr lang="en-US" dirty="0">
                <a:latin typeface="Franklin Gothic Book" panose="020B0503020102020204" pitchFamily="34" charset="0"/>
              </a:rPr>
              <a:t>More operational time for shake-down and training</a:t>
            </a:r>
          </a:p>
          <a:p>
            <a:pPr marL="600075" lvl="1" indent="-257175">
              <a:buFont typeface="Arial" panose="020B0604020202020204" pitchFamily="34" charset="0"/>
              <a:buChar char="•"/>
            </a:pPr>
            <a:r>
              <a:rPr lang="en-US" dirty="0">
                <a:latin typeface="Franklin Gothic Book" panose="020B0503020102020204" pitchFamily="34" charset="0"/>
              </a:rPr>
              <a:t>Software development (behaviors) and backseat autonomy</a:t>
            </a:r>
          </a:p>
          <a:p>
            <a:pPr marL="600075" lvl="1" indent="-257175">
              <a:buFont typeface="Arial" panose="020B0604020202020204" pitchFamily="34" charset="0"/>
              <a:buChar char="•"/>
            </a:pPr>
            <a:r>
              <a:rPr lang="en-US" dirty="0">
                <a:latin typeface="Franklin Gothic Book" panose="020B0503020102020204" pitchFamily="34" charset="0"/>
              </a:rPr>
              <a:t>System upkeep funding</a:t>
            </a:r>
          </a:p>
          <a:p>
            <a:pPr marL="600075" lvl="1" indent="-257175">
              <a:buFont typeface="Arial" panose="020B0604020202020204" pitchFamily="34" charset="0"/>
              <a:buChar char="•"/>
            </a:pPr>
            <a:r>
              <a:rPr lang="en-US" dirty="0">
                <a:latin typeface="Franklin Gothic Book" panose="020B0503020102020204" pitchFamily="34" charset="0"/>
              </a:rPr>
              <a:t>LARS for helicopter---have ideas</a:t>
            </a:r>
          </a:p>
          <a:p>
            <a:pPr marL="600075" lvl="1" indent="-257175">
              <a:buFont typeface="Arial" panose="020B0604020202020204" pitchFamily="34" charset="0"/>
              <a:buChar char="•"/>
            </a:pPr>
            <a:r>
              <a:rPr lang="en-US" dirty="0">
                <a:latin typeface="Franklin Gothic Book" panose="020B0503020102020204" pitchFamily="34" charset="0"/>
              </a:rPr>
              <a:t>How can we be ready and respond to current events?  Orange County?</a:t>
            </a:r>
          </a:p>
          <a:p>
            <a:pPr marL="257175" indent="-257175">
              <a:buFont typeface="Arial" panose="020B0604020202020204" pitchFamily="34" charset="0"/>
              <a:buChar char="•"/>
            </a:pPr>
            <a:r>
              <a:rPr lang="en-US" b="1" dirty="0">
                <a:solidFill>
                  <a:srgbClr val="FFC000"/>
                </a:solidFill>
                <a:latin typeface="Franklin Gothic Book" panose="020B0503020102020204" pitchFamily="34" charset="0"/>
              </a:rPr>
              <a:t>Who</a:t>
            </a:r>
            <a:r>
              <a:rPr lang="en-US" b="1" dirty="0">
                <a:latin typeface="Franklin Gothic Book" panose="020B0503020102020204" pitchFamily="34" charset="0"/>
              </a:rPr>
              <a:t> should we connect with to improve odds of success?</a:t>
            </a:r>
            <a:r>
              <a:rPr lang="en-US" dirty="0">
                <a:latin typeface="Franklin Gothic Book" panose="020B0503020102020204" pitchFamily="34" charset="0"/>
              </a:rPr>
              <a:t> </a:t>
            </a:r>
          </a:p>
          <a:p>
            <a:pPr marL="600075" lvl="1" indent="-257175">
              <a:buFont typeface="Arial" panose="020B0604020202020204" pitchFamily="34" charset="0"/>
              <a:buChar char="•"/>
            </a:pPr>
            <a:r>
              <a:rPr lang="en-US" dirty="0">
                <a:latin typeface="Franklin Gothic Book" panose="020B0503020102020204" pitchFamily="34" charset="0"/>
              </a:rPr>
              <a:t>Engage with USCG operators early and frequently</a:t>
            </a:r>
          </a:p>
          <a:p>
            <a:pPr marL="600075" lvl="1" indent="-257175">
              <a:buFont typeface="Arial" panose="020B0604020202020204" pitchFamily="34" charset="0"/>
              <a:buChar char="•"/>
            </a:pPr>
            <a:r>
              <a:rPr lang="en-US" dirty="0">
                <a:latin typeface="Franklin Gothic Book" panose="020B0503020102020204" pitchFamily="34" charset="0"/>
              </a:rPr>
              <a:t>Broaden R&amp;D support</a:t>
            </a:r>
          </a:p>
          <a:p>
            <a:pPr marL="600075" lvl="1" indent="-257175">
              <a:buFont typeface="Arial" panose="020B0604020202020204" pitchFamily="34" charset="0"/>
              <a:buChar char="•"/>
            </a:pPr>
            <a:r>
              <a:rPr lang="en-US" dirty="0">
                <a:latin typeface="Franklin Gothic Book" panose="020B0503020102020204" pitchFamily="34" charset="0"/>
              </a:rPr>
              <a:t>Be a part of oil spill technology and response meetings?</a:t>
            </a:r>
          </a:p>
          <a:p>
            <a:pPr marL="600075" lvl="1" indent="-257175">
              <a:buFont typeface="Arial" panose="020B0604020202020204" pitchFamily="34" charset="0"/>
              <a:buChar char="•"/>
            </a:pPr>
            <a:r>
              <a:rPr lang="en-US" dirty="0">
                <a:latin typeface="Franklin Gothic Book" panose="020B0503020102020204" pitchFamily="34" charset="0"/>
              </a:rPr>
              <a:t>Need to coordinate field operations with first responders and fill technology gaps that are identified.</a:t>
            </a:r>
          </a:p>
          <a:p>
            <a:pPr marL="600075" lvl="1" indent="-257175">
              <a:buFont typeface="Arial" panose="020B0604020202020204" pitchFamily="34" charset="0"/>
              <a:buChar char="•"/>
            </a:pPr>
            <a:r>
              <a:rPr lang="en-US" dirty="0">
                <a:latin typeface="Franklin Gothic Book" panose="020B0503020102020204" pitchFamily="34" charset="0"/>
              </a:rPr>
              <a:t>Continue to connect with alternative funding sources like ONR, NOAA and BSEE to help fund operations and sensor development (methane, what else?)</a:t>
            </a:r>
          </a:p>
          <a:p>
            <a:pPr marL="600075" lvl="1" indent="-257175">
              <a:buFont typeface="Arial" panose="020B0604020202020204" pitchFamily="34" charset="0"/>
              <a:buChar char="•"/>
            </a:pPr>
            <a:r>
              <a:rPr lang="en-US" dirty="0">
                <a:solidFill>
                  <a:srgbClr val="FFFF00"/>
                </a:solidFill>
                <a:latin typeface="Franklin Gothic Book" panose="020B0503020102020204" pitchFamily="34" charset="0"/>
              </a:rPr>
              <a:t>Need more vehicles</a:t>
            </a:r>
            <a:endParaRPr lang="en-US" dirty="0">
              <a:latin typeface="Franklin Gothic Book" panose="020B0503020102020204" pitchFamily="34" charset="0"/>
            </a:endParaRPr>
          </a:p>
          <a:p>
            <a:endParaRPr lang="en-US" sz="2800" dirty="0">
              <a:latin typeface="Franklin Gothic Book" panose="020B0503020102020204" pitchFamily="34" charset="0"/>
            </a:endParaRPr>
          </a:p>
        </p:txBody>
      </p:sp>
      <p:sp>
        <p:nvSpPr>
          <p:cNvPr id="3" name="TextBox 2">
            <a:extLst>
              <a:ext uri="{FF2B5EF4-FFF2-40B4-BE49-F238E27FC236}">
                <a16:creationId xmlns:a16="http://schemas.microsoft.com/office/drawing/2014/main" id="{2289CF2D-468C-534E-B9DA-722390FB7181}"/>
              </a:ext>
            </a:extLst>
          </p:cNvPr>
          <p:cNvSpPr txBox="1"/>
          <p:nvPr/>
        </p:nvSpPr>
        <p:spPr>
          <a:xfrm>
            <a:off x="8403890" y="4985960"/>
            <a:ext cx="3637722" cy="646331"/>
          </a:xfrm>
          <a:prstGeom prst="rect">
            <a:avLst/>
          </a:prstGeom>
          <a:noFill/>
          <a:ln>
            <a:solidFill>
              <a:schemeClr val="accent1"/>
            </a:solidFill>
          </a:ln>
        </p:spPr>
        <p:txBody>
          <a:bodyPr wrap="square" rtlCol="0">
            <a:spAutoFit/>
          </a:bodyPr>
          <a:lstStyle/>
          <a:p>
            <a:r>
              <a:rPr lang="en-US" dirty="0">
                <a:latin typeface="Franklin Gothic Book" panose="020B0503020102020204" pitchFamily="34" charset="0"/>
              </a:rPr>
              <a:t>Input on future from you:  Do we need 2, 5, 10 vehicles?</a:t>
            </a:r>
          </a:p>
        </p:txBody>
      </p:sp>
      <p:pic>
        <p:nvPicPr>
          <p:cNvPr id="8" name="Picture 7">
            <a:extLst>
              <a:ext uri="{FF2B5EF4-FFF2-40B4-BE49-F238E27FC236}">
                <a16:creationId xmlns:a16="http://schemas.microsoft.com/office/drawing/2014/main" id="{05758EF8-E477-B144-85F4-1EB5BD0A86DB}"/>
              </a:ext>
            </a:extLst>
          </p:cNvPr>
          <p:cNvPicPr>
            <a:picLocks noChangeAspect="1"/>
          </p:cNvPicPr>
          <p:nvPr/>
        </p:nvPicPr>
        <p:blipFill>
          <a:blip r:embed="rId3"/>
          <a:stretch>
            <a:fillRect/>
          </a:stretch>
        </p:blipFill>
        <p:spPr>
          <a:xfrm>
            <a:off x="9703940" y="949655"/>
            <a:ext cx="1638300" cy="1244600"/>
          </a:xfrm>
          <a:prstGeom prst="rect">
            <a:avLst/>
          </a:prstGeom>
        </p:spPr>
      </p:pic>
      <p:pic>
        <p:nvPicPr>
          <p:cNvPr id="11" name="WHOImarkBLUE.png">
            <a:extLst>
              <a:ext uri="{FF2B5EF4-FFF2-40B4-BE49-F238E27FC236}">
                <a16:creationId xmlns:a16="http://schemas.microsoft.com/office/drawing/2014/main" id="{12BAFB1F-3867-294C-9697-523C0B8CF2DB}"/>
              </a:ext>
            </a:extLst>
          </p:cNvPr>
          <p:cNvPicPr>
            <a:picLocks noChangeAspect="1"/>
          </p:cNvPicPr>
          <p:nvPr/>
        </p:nvPicPr>
        <p:blipFill>
          <a:blip r:embed="rId4" cstate="print"/>
          <a:stretch>
            <a:fillRect/>
          </a:stretch>
        </p:blipFill>
        <p:spPr>
          <a:xfrm>
            <a:off x="6454692" y="5881816"/>
            <a:ext cx="2892484" cy="805152"/>
          </a:xfrm>
          <a:prstGeom prst="rect">
            <a:avLst/>
          </a:prstGeom>
          <a:ln w="12700">
            <a:miter lim="400000"/>
          </a:ln>
        </p:spPr>
      </p:pic>
      <p:pic>
        <p:nvPicPr>
          <p:cNvPr id="12" name="Picture 11" descr="MBARI-logo.jpg">
            <a:extLst>
              <a:ext uri="{FF2B5EF4-FFF2-40B4-BE49-F238E27FC236}">
                <a16:creationId xmlns:a16="http://schemas.microsoft.com/office/drawing/2014/main" id="{ECB6C0B4-5FA5-184B-935F-B71240F349AD}"/>
              </a:ext>
            </a:extLst>
          </p:cNvPr>
          <p:cNvPicPr>
            <a:picLocks noChangeAspect="1"/>
          </p:cNvPicPr>
          <p:nvPr/>
        </p:nvPicPr>
        <p:blipFill rotWithShape="1">
          <a:blip r:embed="rId5" cstate="print"/>
          <a:srcRect t="14781" b="15062"/>
          <a:stretch/>
        </p:blipFill>
        <p:spPr>
          <a:xfrm>
            <a:off x="4205214" y="5808820"/>
            <a:ext cx="1668910" cy="878148"/>
          </a:xfrm>
          <a:prstGeom prst="rect">
            <a:avLst/>
          </a:prstGeom>
        </p:spPr>
      </p:pic>
      <p:pic>
        <p:nvPicPr>
          <p:cNvPr id="15" name="Picture 14">
            <a:extLst>
              <a:ext uri="{FF2B5EF4-FFF2-40B4-BE49-F238E27FC236}">
                <a16:creationId xmlns:a16="http://schemas.microsoft.com/office/drawing/2014/main" id="{033B8560-960C-B44D-878D-E9C05BE69EB0}"/>
              </a:ext>
            </a:extLst>
          </p:cNvPr>
          <p:cNvPicPr>
            <a:picLocks noChangeAspect="1"/>
          </p:cNvPicPr>
          <p:nvPr/>
        </p:nvPicPr>
        <p:blipFill>
          <a:blip r:embed="rId3"/>
          <a:stretch>
            <a:fillRect/>
          </a:stretch>
        </p:blipFill>
        <p:spPr>
          <a:xfrm>
            <a:off x="9703940" y="2259541"/>
            <a:ext cx="1638300" cy="1244600"/>
          </a:xfrm>
          <a:prstGeom prst="rect">
            <a:avLst/>
          </a:prstGeom>
        </p:spPr>
      </p:pic>
      <p:pic>
        <p:nvPicPr>
          <p:cNvPr id="16" name="Picture 15">
            <a:extLst>
              <a:ext uri="{FF2B5EF4-FFF2-40B4-BE49-F238E27FC236}">
                <a16:creationId xmlns:a16="http://schemas.microsoft.com/office/drawing/2014/main" id="{2C5CE10B-6266-F849-969D-994111D8A983}"/>
              </a:ext>
            </a:extLst>
          </p:cNvPr>
          <p:cNvPicPr>
            <a:picLocks noChangeAspect="1"/>
          </p:cNvPicPr>
          <p:nvPr/>
        </p:nvPicPr>
        <p:blipFill>
          <a:blip r:embed="rId3"/>
          <a:stretch>
            <a:fillRect/>
          </a:stretch>
        </p:blipFill>
        <p:spPr>
          <a:xfrm>
            <a:off x="9719245" y="3580692"/>
            <a:ext cx="1638300" cy="1244600"/>
          </a:xfrm>
          <a:prstGeom prst="rect">
            <a:avLst/>
          </a:prstGeom>
        </p:spPr>
      </p:pic>
    </p:spTree>
    <p:extLst>
      <p:ext uri="{BB962C8B-B14F-4D97-AF65-F5344CB8AC3E}">
        <p14:creationId xmlns:p14="http://schemas.microsoft.com/office/powerpoint/2010/main" val="2210723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E415CB-D25A-4D1E-BAFE-0BD22028C9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8551" y="0"/>
            <a:ext cx="10274898" cy="6858000"/>
          </a:xfrm>
          <a:prstGeom prst="rect">
            <a:avLst/>
          </a:prstGeom>
        </p:spPr>
      </p:pic>
      <p:sp>
        <p:nvSpPr>
          <p:cNvPr id="4" name="TextBox 3">
            <a:extLst>
              <a:ext uri="{FF2B5EF4-FFF2-40B4-BE49-F238E27FC236}">
                <a16:creationId xmlns:a16="http://schemas.microsoft.com/office/drawing/2014/main" id="{DCBD3F30-0344-4894-B4FD-EA28F87E11A0}"/>
              </a:ext>
            </a:extLst>
          </p:cNvPr>
          <p:cNvSpPr txBox="1"/>
          <p:nvPr/>
        </p:nvSpPr>
        <p:spPr>
          <a:xfrm>
            <a:off x="3601278" y="467139"/>
            <a:ext cx="2494722" cy="584775"/>
          </a:xfrm>
          <a:prstGeom prst="rect">
            <a:avLst/>
          </a:prstGeom>
          <a:noFill/>
        </p:spPr>
        <p:txBody>
          <a:bodyPr wrap="square" rtlCol="0">
            <a:spAutoFit/>
          </a:bodyPr>
          <a:lstStyle/>
          <a:p>
            <a:r>
              <a:rPr lang="en-US" sz="3200" dirty="0">
                <a:solidFill>
                  <a:schemeClr val="bg2">
                    <a:lumMod val="50000"/>
                    <a:lumOff val="50000"/>
                  </a:schemeClr>
                </a:solidFill>
                <a:latin typeface="Franklin Gothic Book" panose="020B0503020102020204" pitchFamily="34" charset="0"/>
              </a:rPr>
              <a:t>Transition…</a:t>
            </a:r>
          </a:p>
        </p:txBody>
      </p:sp>
    </p:spTree>
    <p:extLst>
      <p:ext uri="{BB962C8B-B14F-4D97-AF65-F5344CB8AC3E}">
        <p14:creationId xmlns:p14="http://schemas.microsoft.com/office/powerpoint/2010/main" val="18908379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4935" y="766120"/>
            <a:ext cx="9940158" cy="480131"/>
          </a:xfrm>
        </p:spPr>
        <p:txBody>
          <a:bodyPr>
            <a:noAutofit/>
          </a:bodyPr>
          <a:lstStyle/>
          <a:p>
            <a:r>
              <a:rPr lang="en-US" sz="3600" dirty="0">
                <a:solidFill>
                  <a:srgbClr val="FFFF00"/>
                </a:solidFill>
              </a:rPr>
              <a:t>Project LRAUV:</a:t>
            </a:r>
            <a:r>
              <a:rPr lang="en-US" sz="3600" dirty="0"/>
              <a:t>  Transition Plans</a:t>
            </a:r>
          </a:p>
        </p:txBody>
      </p:sp>
      <p:sp>
        <p:nvSpPr>
          <p:cNvPr id="3" name="Content Placeholder 2"/>
          <p:cNvSpPr>
            <a:spLocks noGrp="1"/>
          </p:cNvSpPr>
          <p:nvPr>
            <p:ph idx="4294967295"/>
          </p:nvPr>
        </p:nvSpPr>
        <p:spPr>
          <a:xfrm>
            <a:off x="22693" y="1246251"/>
            <a:ext cx="8273168" cy="4051536"/>
          </a:xfrm>
        </p:spPr>
        <p:txBody>
          <a:bodyPr>
            <a:normAutofit fontScale="92500" lnSpcReduction="10000"/>
          </a:bodyPr>
          <a:lstStyle/>
          <a:p>
            <a:pPr marL="0" indent="0">
              <a:buNone/>
            </a:pPr>
            <a:r>
              <a:rPr lang="en-US" dirty="0"/>
              <a:t>Two-Stage Transition Plan:</a:t>
            </a:r>
          </a:p>
          <a:p>
            <a:pPr marL="914400" lvl="1" indent="-457200">
              <a:buFont typeface="+mj-lt"/>
              <a:buAutoNum type="arabicPeriod"/>
            </a:pPr>
            <a:r>
              <a:rPr lang="en-US" dirty="0"/>
              <a:t>Build one or more systems to support USCG complete with successful open-water and under-ice demonstrations.  WHOI trains USCG operators with support funding. WHOI can support USCG on site or remotely via iridium vehicle communications as needed.  24 </a:t>
            </a:r>
            <a:r>
              <a:rPr lang="en-US" dirty="0" err="1"/>
              <a:t>hr</a:t>
            </a:r>
            <a:r>
              <a:rPr lang="en-US" dirty="0"/>
              <a:t> support possible.</a:t>
            </a:r>
          </a:p>
          <a:p>
            <a:pPr marL="914400" lvl="1" indent="-457200">
              <a:buFont typeface="+mj-lt"/>
              <a:buAutoNum type="arabicPeriod"/>
            </a:pPr>
            <a:endParaRPr lang="en-US" dirty="0"/>
          </a:p>
          <a:p>
            <a:pPr marL="914400" lvl="1" indent="-457200">
              <a:buFont typeface="+mj-lt"/>
              <a:buAutoNum type="arabicPeriod"/>
            </a:pPr>
            <a:r>
              <a:rPr lang="en-US" dirty="0"/>
              <a:t>Commercialize resulting platform:  Based on lessons learned from (1), prepare the system for commercialization by accessing WHOI CMR fabrication resources.  LRAUV was not designed for efficiency of manufacturing and rapid prototyping, therefore revisiting AUV design is a top priority.</a:t>
            </a:r>
          </a:p>
          <a:p>
            <a:endParaRPr lang="en-US" dirty="0"/>
          </a:p>
        </p:txBody>
      </p:sp>
      <p:pic>
        <p:nvPicPr>
          <p:cNvPr id="8" name="Picture 7">
            <a:extLst>
              <a:ext uri="{FF2B5EF4-FFF2-40B4-BE49-F238E27FC236}">
                <a16:creationId xmlns:a16="http://schemas.microsoft.com/office/drawing/2014/main" id="{437DB1FB-93DF-4985-819C-A6F6C13571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25072" y="1006185"/>
            <a:ext cx="3392556" cy="2544417"/>
          </a:xfrm>
          <a:prstGeom prst="rect">
            <a:avLst/>
          </a:prstGeom>
        </p:spPr>
      </p:pic>
      <p:pic>
        <p:nvPicPr>
          <p:cNvPr id="11" name="Picture 10">
            <a:extLst>
              <a:ext uri="{FF2B5EF4-FFF2-40B4-BE49-F238E27FC236}">
                <a16:creationId xmlns:a16="http://schemas.microsoft.com/office/drawing/2014/main" id="{A5704E4A-AAB5-4ACD-992B-EEBEF95FE4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95861" y="4128001"/>
            <a:ext cx="3607998" cy="2408531"/>
          </a:xfrm>
          <a:prstGeom prst="rect">
            <a:avLst/>
          </a:prstGeom>
        </p:spPr>
      </p:pic>
    </p:spTree>
    <p:extLst>
      <p:ext uri="{BB962C8B-B14F-4D97-AF65-F5344CB8AC3E}">
        <p14:creationId xmlns:p14="http://schemas.microsoft.com/office/powerpoint/2010/main" val="11369577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3243" y="533093"/>
            <a:ext cx="9940158" cy="480131"/>
          </a:xfrm>
        </p:spPr>
        <p:txBody>
          <a:bodyPr>
            <a:noAutofit/>
          </a:bodyPr>
          <a:lstStyle/>
          <a:p>
            <a:r>
              <a:rPr lang="en-US" sz="3600" dirty="0">
                <a:solidFill>
                  <a:srgbClr val="FFFF00"/>
                </a:solidFill>
              </a:rPr>
              <a:t>Project LRAUV: </a:t>
            </a:r>
            <a:r>
              <a:rPr lang="en-US" sz="3600" dirty="0"/>
              <a:t>Transition Plans</a:t>
            </a:r>
          </a:p>
        </p:txBody>
      </p:sp>
      <p:sp>
        <p:nvSpPr>
          <p:cNvPr id="3" name="Content Placeholder 2"/>
          <p:cNvSpPr>
            <a:spLocks noGrp="1"/>
          </p:cNvSpPr>
          <p:nvPr>
            <p:ph idx="4294967295"/>
          </p:nvPr>
        </p:nvSpPr>
        <p:spPr>
          <a:xfrm>
            <a:off x="0" y="1121629"/>
            <a:ext cx="8692240" cy="3599251"/>
          </a:xfrm>
        </p:spPr>
        <p:txBody>
          <a:bodyPr>
            <a:normAutofit lnSpcReduction="10000"/>
          </a:bodyPr>
          <a:lstStyle/>
          <a:p>
            <a:pPr>
              <a:buNone/>
            </a:pPr>
            <a:r>
              <a:rPr lang="en-US" dirty="0"/>
              <a:t>Pathway to Transition:</a:t>
            </a:r>
          </a:p>
          <a:p>
            <a:r>
              <a:rPr lang="en-US" i="1" dirty="0"/>
              <a:t>Create an operational system that the USCG can use for characterizing spills in ice-covered ocean environments.  Transition advantages of the LRAUV platform</a:t>
            </a:r>
            <a:r>
              <a:rPr lang="en-US" dirty="0"/>
              <a:t>:</a:t>
            </a:r>
          </a:p>
          <a:p>
            <a:pPr lvl="1"/>
            <a:r>
              <a:rPr lang="en-US" dirty="0"/>
              <a:t>Contains commercially available sensors</a:t>
            </a:r>
          </a:p>
          <a:p>
            <a:pPr lvl="1"/>
            <a:r>
              <a:rPr lang="en-US" dirty="0"/>
              <a:t>Can be replicated for the USCG</a:t>
            </a:r>
          </a:p>
          <a:p>
            <a:pPr lvl="1"/>
            <a:r>
              <a:rPr lang="en-US" dirty="0"/>
              <a:t>Has a proven vehicle design and proven reliability</a:t>
            </a:r>
          </a:p>
          <a:p>
            <a:pPr lvl="1"/>
            <a:r>
              <a:rPr lang="en-US" dirty="0"/>
              <a:t>Sensor commonality</a:t>
            </a:r>
          </a:p>
          <a:p>
            <a:endParaRPr lang="en-US" dirty="0"/>
          </a:p>
        </p:txBody>
      </p:sp>
      <p:pic>
        <p:nvPicPr>
          <p:cNvPr id="6" name="Picture 5">
            <a:extLst>
              <a:ext uri="{FF2B5EF4-FFF2-40B4-BE49-F238E27FC236}">
                <a16:creationId xmlns:a16="http://schemas.microsoft.com/office/drawing/2014/main" id="{BA075938-124A-4FD7-9758-6F3DBFF296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0117" y="3029659"/>
            <a:ext cx="4185054" cy="3599252"/>
          </a:xfrm>
          <a:prstGeom prst="rect">
            <a:avLst/>
          </a:prstGeom>
        </p:spPr>
      </p:pic>
    </p:spTree>
    <p:extLst>
      <p:ext uri="{BB962C8B-B14F-4D97-AF65-F5344CB8AC3E}">
        <p14:creationId xmlns:p14="http://schemas.microsoft.com/office/powerpoint/2010/main" val="18718728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4935" y="766120"/>
            <a:ext cx="9940158" cy="480131"/>
          </a:xfrm>
        </p:spPr>
        <p:txBody>
          <a:bodyPr>
            <a:noAutofit/>
          </a:bodyPr>
          <a:lstStyle/>
          <a:p>
            <a:r>
              <a:rPr lang="en-US" sz="3600" dirty="0">
                <a:solidFill>
                  <a:srgbClr val="FFFF00"/>
                </a:solidFill>
              </a:rPr>
              <a:t>Project LRAUV:  </a:t>
            </a:r>
            <a:r>
              <a:rPr lang="en-US" sz="3600" dirty="0"/>
              <a:t>Transition Plans</a:t>
            </a:r>
          </a:p>
        </p:txBody>
      </p:sp>
      <p:sp>
        <p:nvSpPr>
          <p:cNvPr id="3" name="Content Placeholder 2"/>
          <p:cNvSpPr>
            <a:spLocks noGrp="1"/>
          </p:cNvSpPr>
          <p:nvPr>
            <p:ph idx="4294967295"/>
          </p:nvPr>
        </p:nvSpPr>
        <p:spPr>
          <a:xfrm>
            <a:off x="705199" y="1427485"/>
            <a:ext cx="10077642" cy="4248605"/>
          </a:xfrm>
        </p:spPr>
        <p:txBody>
          <a:bodyPr>
            <a:normAutofit fontScale="92500" lnSpcReduction="20000"/>
          </a:bodyPr>
          <a:lstStyle/>
          <a:p>
            <a:pPr marL="0" indent="0">
              <a:buNone/>
            </a:pPr>
            <a:r>
              <a:rPr lang="en-US" dirty="0"/>
              <a:t>Transition Plan includes the following:</a:t>
            </a:r>
          </a:p>
          <a:p>
            <a:pPr lvl="1"/>
            <a:r>
              <a:rPr lang="en-US" dirty="0">
                <a:solidFill>
                  <a:schemeClr val="accent6"/>
                </a:solidFill>
              </a:rPr>
              <a:t>Facilities:</a:t>
            </a:r>
            <a:r>
              <a:rPr lang="en-US" dirty="0"/>
              <a:t> WHOI operates facilities for fabrication, testing, logistics (on-ice support) and platforms such as ALVIN</a:t>
            </a:r>
          </a:p>
          <a:p>
            <a:pPr lvl="1"/>
            <a:endParaRPr lang="en-US" dirty="0"/>
          </a:p>
          <a:p>
            <a:pPr lvl="1"/>
            <a:r>
              <a:rPr lang="en-US" dirty="0">
                <a:solidFill>
                  <a:schemeClr val="accent6"/>
                </a:solidFill>
              </a:rPr>
              <a:t>Service for-Hire: </a:t>
            </a:r>
            <a:r>
              <a:rPr lang="en-US" dirty="0"/>
              <a:t>Operators and AUV’s such as the REMUS are available for hire and also have been transitioned into both the Navy and commercial sectors</a:t>
            </a:r>
          </a:p>
          <a:p>
            <a:pPr lvl="1"/>
            <a:endParaRPr lang="en-US" dirty="0"/>
          </a:p>
          <a:p>
            <a:pPr lvl="1"/>
            <a:r>
              <a:rPr lang="en-US" dirty="0">
                <a:solidFill>
                  <a:schemeClr val="accent6"/>
                </a:solidFill>
              </a:rPr>
              <a:t>Hardware Builds: </a:t>
            </a:r>
            <a:r>
              <a:rPr lang="en-US" dirty="0"/>
              <a:t>WHOI has a history of replicating systems and training  end users</a:t>
            </a:r>
          </a:p>
          <a:p>
            <a:pPr lvl="1"/>
            <a:endParaRPr lang="en-US" dirty="0"/>
          </a:p>
          <a:p>
            <a:pPr lvl="1"/>
            <a:r>
              <a:rPr lang="en-US" dirty="0">
                <a:solidFill>
                  <a:schemeClr val="accent6"/>
                </a:solidFill>
              </a:rPr>
              <a:t>Commercialization:</a:t>
            </a:r>
            <a:r>
              <a:rPr lang="en-US" dirty="0"/>
              <a:t>  Demand for WHOI built systems may occur through spin-off companies or through licensing the technology to a commercial entity. (example: Hydroid Kongsberg with REMUS and Bluefin from MIT, Bellingham)</a:t>
            </a:r>
          </a:p>
          <a:p>
            <a:endParaRPr lang="en-US" dirty="0"/>
          </a:p>
        </p:txBody>
      </p:sp>
    </p:spTree>
    <p:extLst>
      <p:ext uri="{BB962C8B-B14F-4D97-AF65-F5344CB8AC3E}">
        <p14:creationId xmlns:p14="http://schemas.microsoft.com/office/powerpoint/2010/main" val="18453107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7AFBAC-0D14-4E5E-AFB9-0168975D30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945" y="-1019657"/>
            <a:ext cx="12475889" cy="8127725"/>
          </a:xfrm>
          <a:prstGeom prst="rect">
            <a:avLst/>
          </a:prstGeom>
        </p:spPr>
      </p:pic>
      <p:sp>
        <p:nvSpPr>
          <p:cNvPr id="2" name="Rectangle 1">
            <a:extLst>
              <a:ext uri="{FF2B5EF4-FFF2-40B4-BE49-F238E27FC236}">
                <a16:creationId xmlns:a16="http://schemas.microsoft.com/office/drawing/2014/main" id="{E55401C0-186B-4CBC-807E-885CAE63F9C0}"/>
              </a:ext>
            </a:extLst>
          </p:cNvPr>
          <p:cNvSpPr/>
          <p:nvPr/>
        </p:nvSpPr>
        <p:spPr>
          <a:xfrm>
            <a:off x="6794222" y="5024229"/>
            <a:ext cx="5539722" cy="646331"/>
          </a:xfrm>
          <a:prstGeom prst="rect">
            <a:avLst/>
          </a:prstGeom>
        </p:spPr>
        <p:txBody>
          <a:bodyPr wrap="none">
            <a:spAutoFit/>
          </a:bodyPr>
          <a:lstStyle/>
          <a:p>
            <a:r>
              <a:rPr lang="en-US" sz="3600" dirty="0">
                <a:solidFill>
                  <a:srgbClr val="FFFF00"/>
                </a:solidFill>
                <a:latin typeface="Franklin Gothic Medium" panose="020B0603020102020204" pitchFamily="34" charset="0"/>
              </a:rPr>
              <a:t>LRAUV</a:t>
            </a:r>
            <a:r>
              <a:rPr lang="en-US" sz="3600" dirty="0">
                <a:latin typeface="Franklin Gothic Medium" panose="020B0603020102020204" pitchFamily="34" charset="0"/>
              </a:rPr>
              <a:t> </a:t>
            </a:r>
            <a:r>
              <a:rPr lang="en-US" sz="3600" dirty="0">
                <a:solidFill>
                  <a:schemeClr val="bg2"/>
                </a:solidFill>
                <a:latin typeface="Franklin Gothic Medium" panose="020B0603020102020204" pitchFamily="34" charset="0"/>
              </a:rPr>
              <a:t>Ready for questions</a:t>
            </a:r>
          </a:p>
        </p:txBody>
      </p:sp>
      <p:sp>
        <p:nvSpPr>
          <p:cNvPr id="3" name="TextBox 2">
            <a:extLst>
              <a:ext uri="{FF2B5EF4-FFF2-40B4-BE49-F238E27FC236}">
                <a16:creationId xmlns:a16="http://schemas.microsoft.com/office/drawing/2014/main" id="{9CF1FD4D-71CB-422B-A023-976698AE5896}"/>
              </a:ext>
            </a:extLst>
          </p:cNvPr>
          <p:cNvSpPr txBox="1"/>
          <p:nvPr/>
        </p:nvSpPr>
        <p:spPr>
          <a:xfrm>
            <a:off x="0" y="369332"/>
            <a:ext cx="2680138" cy="646331"/>
          </a:xfrm>
          <a:prstGeom prst="rect">
            <a:avLst/>
          </a:prstGeom>
          <a:noFill/>
        </p:spPr>
        <p:txBody>
          <a:bodyPr wrap="square" rtlCol="0">
            <a:spAutoFit/>
          </a:bodyPr>
          <a:lstStyle/>
          <a:p>
            <a:r>
              <a:rPr lang="en-US" sz="3600" dirty="0">
                <a:solidFill>
                  <a:schemeClr val="bg2"/>
                </a:solidFill>
                <a:latin typeface="Franklin Gothic Medium" panose="020B0603020102020204" pitchFamily="34" charset="0"/>
              </a:rPr>
              <a:t>Thanks and </a:t>
            </a:r>
          </a:p>
        </p:txBody>
      </p:sp>
    </p:spTree>
    <p:extLst>
      <p:ext uri="{BB962C8B-B14F-4D97-AF65-F5344CB8AC3E}">
        <p14:creationId xmlns:p14="http://schemas.microsoft.com/office/powerpoint/2010/main" val="33677010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E1E7DA4-B26F-4D31-8808-B72161B48FCD}"/>
              </a:ext>
            </a:extLst>
          </p:cNvPr>
          <p:cNvPicPr>
            <a:picLocks noChangeAspect="1"/>
          </p:cNvPicPr>
          <p:nvPr/>
        </p:nvPicPr>
        <p:blipFill rotWithShape="1">
          <a:blip r:embed="rId3"/>
          <a:srcRect l="7324" t="10814" r="3419" b="7556"/>
          <a:stretch/>
        </p:blipFill>
        <p:spPr>
          <a:xfrm>
            <a:off x="0" y="0"/>
            <a:ext cx="12364720" cy="6858000"/>
          </a:xfrm>
          <a:prstGeom prst="rect">
            <a:avLst/>
          </a:prstGeom>
        </p:spPr>
      </p:pic>
      <p:pic>
        <p:nvPicPr>
          <p:cNvPr id="3" name="Picture 2">
            <a:extLst>
              <a:ext uri="{FF2B5EF4-FFF2-40B4-BE49-F238E27FC236}">
                <a16:creationId xmlns:a16="http://schemas.microsoft.com/office/drawing/2014/main" id="{C41658E1-84D5-44A5-BBB1-7F62BEF8A933}"/>
              </a:ext>
            </a:extLst>
          </p:cNvPr>
          <p:cNvPicPr>
            <a:picLocks noChangeAspect="1"/>
          </p:cNvPicPr>
          <p:nvPr/>
        </p:nvPicPr>
        <p:blipFill rotWithShape="1">
          <a:blip r:embed="rId4"/>
          <a:srcRect r="5464"/>
          <a:stretch/>
        </p:blipFill>
        <p:spPr>
          <a:xfrm>
            <a:off x="5749095" y="2494095"/>
            <a:ext cx="4999348" cy="2974666"/>
          </a:xfrm>
          <a:prstGeom prst="rect">
            <a:avLst/>
          </a:prstGeom>
        </p:spPr>
      </p:pic>
    </p:spTree>
    <p:extLst>
      <p:ext uri="{BB962C8B-B14F-4D97-AF65-F5344CB8AC3E}">
        <p14:creationId xmlns:p14="http://schemas.microsoft.com/office/powerpoint/2010/main" val="1196061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EF55E95-FE41-4316-9B03-524F743D0CFF}"/>
              </a:ext>
            </a:extLst>
          </p:cNvPr>
          <p:cNvSpPr txBox="1"/>
          <p:nvPr/>
        </p:nvSpPr>
        <p:spPr>
          <a:xfrm>
            <a:off x="490195" y="477457"/>
            <a:ext cx="5773084" cy="2232021"/>
          </a:xfrm>
          <a:prstGeom prst="rect">
            <a:avLst/>
          </a:prstGeom>
          <a:noFill/>
        </p:spPr>
        <p:txBody>
          <a:bodyPr wrap="square" rtlCol="0">
            <a:spAutoFit/>
          </a:bodyPr>
          <a:lstStyle/>
          <a:p>
            <a:pPr>
              <a:lnSpc>
                <a:spcPct val="150000"/>
              </a:lnSpc>
            </a:pPr>
            <a:r>
              <a:rPr lang="en-US" sz="3200" dirty="0">
                <a:latin typeface="Calibri" panose="020F0502020204030204" pitchFamily="34" charset="0"/>
                <a:ea typeface="Helvetica" charset="0"/>
                <a:cs typeface="Calibri" panose="020F0502020204030204" pitchFamily="34" charset="0"/>
              </a:rPr>
              <a:t>AVAST brings together in one place a wide range of WHOI’s longstanding areas of expertise.</a:t>
            </a:r>
            <a:endParaRPr lang="en-US" sz="3200" dirty="0">
              <a:latin typeface="Calibri" panose="020F0502020204030204" pitchFamily="34" charset="0"/>
              <a:cs typeface="Calibri" panose="020F0502020204030204" pitchFamily="34" charset="0"/>
            </a:endParaRPr>
          </a:p>
        </p:txBody>
      </p:sp>
      <p:sp>
        <p:nvSpPr>
          <p:cNvPr id="11" name="Google Shape;61;p14">
            <a:extLst>
              <a:ext uri="{FF2B5EF4-FFF2-40B4-BE49-F238E27FC236}">
                <a16:creationId xmlns:a16="http://schemas.microsoft.com/office/drawing/2014/main" id="{332F7912-329A-454E-BE23-1947C8F0F7CB}"/>
              </a:ext>
            </a:extLst>
          </p:cNvPr>
          <p:cNvSpPr txBox="1">
            <a:spLocks noGrp="1"/>
          </p:cNvSpPr>
          <p:nvPr>
            <p:ph type="sldNum" idx="12"/>
          </p:nvPr>
        </p:nvSpPr>
        <p:spPr>
          <a:xfrm>
            <a:off x="11413217" y="2686"/>
            <a:ext cx="731600" cy="524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24</a:t>
            </a:fld>
            <a:endParaRPr dirty="0"/>
          </a:p>
        </p:txBody>
      </p:sp>
      <p:grpSp>
        <p:nvGrpSpPr>
          <p:cNvPr id="2" name="Group 1">
            <a:extLst>
              <a:ext uri="{FF2B5EF4-FFF2-40B4-BE49-F238E27FC236}">
                <a16:creationId xmlns:a16="http://schemas.microsoft.com/office/drawing/2014/main" id="{C8385B1E-B62E-4E8B-B7D5-1D8C683A5E92}"/>
              </a:ext>
            </a:extLst>
          </p:cNvPr>
          <p:cNvGrpSpPr/>
          <p:nvPr/>
        </p:nvGrpSpPr>
        <p:grpSpPr>
          <a:xfrm>
            <a:off x="302998" y="3161838"/>
            <a:ext cx="11251448" cy="3828098"/>
            <a:chOff x="480548" y="366904"/>
            <a:chExt cx="11251448" cy="3828098"/>
          </a:xfrm>
        </p:grpSpPr>
        <p:pic>
          <p:nvPicPr>
            <p:cNvPr id="5" name="Picture 4">
              <a:extLst>
                <a:ext uri="{FF2B5EF4-FFF2-40B4-BE49-F238E27FC236}">
                  <a16:creationId xmlns:a16="http://schemas.microsoft.com/office/drawing/2014/main" id="{8CE8C9A0-030A-4425-BF21-10B5CB83EA9E}"/>
                </a:ext>
              </a:extLst>
            </p:cNvPr>
            <p:cNvPicPr>
              <a:picLocks noChangeAspect="1"/>
            </p:cNvPicPr>
            <p:nvPr/>
          </p:nvPicPr>
          <p:blipFill rotWithShape="1">
            <a:blip r:embed="rId3"/>
            <a:srcRect l="34400" t="18608" r="37215" b="29210"/>
            <a:stretch/>
          </p:blipFill>
          <p:spPr>
            <a:xfrm>
              <a:off x="3427266" y="366904"/>
              <a:ext cx="2500313" cy="3535246"/>
            </a:xfrm>
            <a:prstGeom prst="rect">
              <a:avLst/>
            </a:prstGeom>
          </p:spPr>
        </p:pic>
        <p:pic>
          <p:nvPicPr>
            <p:cNvPr id="7" name="Picture 6">
              <a:extLst>
                <a:ext uri="{FF2B5EF4-FFF2-40B4-BE49-F238E27FC236}">
                  <a16:creationId xmlns:a16="http://schemas.microsoft.com/office/drawing/2014/main" id="{9A69F802-0E8D-4CE8-9C0C-D934F891A9F2}"/>
                </a:ext>
              </a:extLst>
            </p:cNvPr>
            <p:cNvPicPr>
              <a:picLocks noChangeAspect="1"/>
            </p:cNvPicPr>
            <p:nvPr/>
          </p:nvPicPr>
          <p:blipFill rotWithShape="1">
            <a:blip r:embed="rId4"/>
            <a:srcRect l="6050" t="21108" r="36942" b="26709"/>
            <a:stretch/>
          </p:blipFill>
          <p:spPr>
            <a:xfrm>
              <a:off x="6327533" y="390130"/>
              <a:ext cx="5404463" cy="3804872"/>
            </a:xfrm>
            <a:prstGeom prst="rect">
              <a:avLst/>
            </a:prstGeom>
          </p:spPr>
        </p:pic>
        <p:pic>
          <p:nvPicPr>
            <p:cNvPr id="8" name="Picture 7">
              <a:extLst>
                <a:ext uri="{FF2B5EF4-FFF2-40B4-BE49-F238E27FC236}">
                  <a16:creationId xmlns:a16="http://schemas.microsoft.com/office/drawing/2014/main" id="{E762C334-51D2-4CCB-A5B4-ECA9589339A7}"/>
                </a:ext>
              </a:extLst>
            </p:cNvPr>
            <p:cNvPicPr>
              <a:picLocks noChangeAspect="1"/>
            </p:cNvPicPr>
            <p:nvPr/>
          </p:nvPicPr>
          <p:blipFill rotWithShape="1">
            <a:blip r:embed="rId5"/>
            <a:srcRect l="34133" t="33677" r="37031" b="22199"/>
            <a:stretch/>
          </p:blipFill>
          <p:spPr>
            <a:xfrm>
              <a:off x="480548" y="366904"/>
              <a:ext cx="2733774" cy="3217257"/>
            </a:xfrm>
            <a:prstGeom prst="rect">
              <a:avLst/>
            </a:prstGeom>
          </p:spPr>
        </p:pic>
      </p:grpSp>
      <p:grpSp>
        <p:nvGrpSpPr>
          <p:cNvPr id="3" name="Group 2">
            <a:extLst>
              <a:ext uri="{FF2B5EF4-FFF2-40B4-BE49-F238E27FC236}">
                <a16:creationId xmlns:a16="http://schemas.microsoft.com/office/drawing/2014/main" id="{19A2FAAA-F1FA-4929-993D-1ADC2D6A1786}"/>
              </a:ext>
            </a:extLst>
          </p:cNvPr>
          <p:cNvGrpSpPr/>
          <p:nvPr/>
        </p:nvGrpSpPr>
        <p:grpSpPr>
          <a:xfrm>
            <a:off x="6185691" y="272124"/>
            <a:ext cx="5368755" cy="2764816"/>
            <a:chOff x="6298986" y="4064088"/>
            <a:chExt cx="5368755" cy="2764816"/>
          </a:xfrm>
        </p:grpSpPr>
        <p:pic>
          <p:nvPicPr>
            <p:cNvPr id="6" name="Picture 5">
              <a:extLst>
                <a:ext uri="{FF2B5EF4-FFF2-40B4-BE49-F238E27FC236}">
                  <a16:creationId xmlns:a16="http://schemas.microsoft.com/office/drawing/2014/main" id="{C6C2A5FB-89D7-4073-B466-1589855ADDD3}"/>
                </a:ext>
              </a:extLst>
            </p:cNvPr>
            <p:cNvPicPr>
              <a:picLocks noChangeAspect="1"/>
            </p:cNvPicPr>
            <p:nvPr/>
          </p:nvPicPr>
          <p:blipFill rotWithShape="1">
            <a:blip r:embed="rId6"/>
            <a:srcRect l="4999" t="21109" r="65777" b="36981"/>
            <a:stretch/>
          </p:blipFill>
          <p:spPr>
            <a:xfrm>
              <a:off x="6298986" y="4064088"/>
              <a:ext cx="2506721" cy="2764816"/>
            </a:xfrm>
            <a:prstGeom prst="rect">
              <a:avLst/>
            </a:prstGeom>
          </p:spPr>
        </p:pic>
        <p:pic>
          <p:nvPicPr>
            <p:cNvPr id="9" name="Picture 8">
              <a:extLst>
                <a:ext uri="{FF2B5EF4-FFF2-40B4-BE49-F238E27FC236}">
                  <a16:creationId xmlns:a16="http://schemas.microsoft.com/office/drawing/2014/main" id="{C7D0AF79-20E9-4244-B8F1-4E961B3A7D2B}"/>
                </a:ext>
              </a:extLst>
            </p:cNvPr>
            <p:cNvPicPr>
              <a:picLocks noChangeAspect="1"/>
            </p:cNvPicPr>
            <p:nvPr/>
          </p:nvPicPr>
          <p:blipFill rotWithShape="1">
            <a:blip r:embed="rId3"/>
            <a:srcRect l="5208" t="18608" r="65564" b="42483"/>
            <a:stretch/>
          </p:blipFill>
          <p:spPr>
            <a:xfrm>
              <a:off x="9093200" y="4081447"/>
              <a:ext cx="2574541" cy="2635998"/>
            </a:xfrm>
            <a:prstGeom prst="rect">
              <a:avLst/>
            </a:prstGeom>
          </p:spPr>
        </p:pic>
      </p:grpSp>
    </p:spTree>
    <p:extLst>
      <p:ext uri="{BB962C8B-B14F-4D97-AF65-F5344CB8AC3E}">
        <p14:creationId xmlns:p14="http://schemas.microsoft.com/office/powerpoint/2010/main" val="19210552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AC92D4-96D1-49D4-B983-9D68A7F05C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5553" y="4031527"/>
            <a:ext cx="3657600" cy="2423160"/>
          </a:xfrm>
          <a:prstGeom prst="rect">
            <a:avLst/>
          </a:prstGeom>
        </p:spPr>
      </p:pic>
      <p:pic>
        <p:nvPicPr>
          <p:cNvPr id="7" name="Picture 6">
            <a:extLst>
              <a:ext uri="{FF2B5EF4-FFF2-40B4-BE49-F238E27FC236}">
                <a16:creationId xmlns:a16="http://schemas.microsoft.com/office/drawing/2014/main" id="{0FC8E41A-2329-468D-878E-19F183E7A5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05553" y="750341"/>
            <a:ext cx="3657600" cy="2438400"/>
          </a:xfrm>
          <a:prstGeom prst="rect">
            <a:avLst/>
          </a:prstGeom>
        </p:spPr>
      </p:pic>
      <p:pic>
        <p:nvPicPr>
          <p:cNvPr id="9" name="Picture 8">
            <a:extLst>
              <a:ext uri="{FF2B5EF4-FFF2-40B4-BE49-F238E27FC236}">
                <a16:creationId xmlns:a16="http://schemas.microsoft.com/office/drawing/2014/main" id="{9F22310A-7FF5-405B-8429-4D8F45B33D8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087" y="750341"/>
            <a:ext cx="4453392" cy="2972876"/>
          </a:xfrm>
          <a:prstGeom prst="rect">
            <a:avLst/>
          </a:prstGeom>
        </p:spPr>
      </p:pic>
      <p:sp>
        <p:nvSpPr>
          <p:cNvPr id="10" name="TextBox 9">
            <a:extLst>
              <a:ext uri="{FF2B5EF4-FFF2-40B4-BE49-F238E27FC236}">
                <a16:creationId xmlns:a16="http://schemas.microsoft.com/office/drawing/2014/main" id="{DE21882B-C4F1-4C86-BC43-61D9E4F9E258}"/>
              </a:ext>
            </a:extLst>
          </p:cNvPr>
          <p:cNvSpPr txBox="1"/>
          <p:nvPr/>
        </p:nvSpPr>
        <p:spPr>
          <a:xfrm>
            <a:off x="348611" y="304692"/>
            <a:ext cx="6033975" cy="369332"/>
          </a:xfrm>
          <a:prstGeom prst="rect">
            <a:avLst/>
          </a:prstGeom>
          <a:noFill/>
        </p:spPr>
        <p:txBody>
          <a:bodyPr wrap="square" rtlCol="0">
            <a:spAutoFit/>
          </a:bodyPr>
          <a:lstStyle/>
          <a:p>
            <a:r>
              <a:rPr lang="en-US" dirty="0">
                <a:latin typeface="+mj-lt"/>
              </a:rPr>
              <a:t>The WHOI-MBARI Operations/Engineering Team</a:t>
            </a:r>
          </a:p>
        </p:txBody>
      </p:sp>
      <p:sp>
        <p:nvSpPr>
          <p:cNvPr id="11" name="TextBox 10">
            <a:extLst>
              <a:ext uri="{FF2B5EF4-FFF2-40B4-BE49-F238E27FC236}">
                <a16:creationId xmlns:a16="http://schemas.microsoft.com/office/drawing/2014/main" id="{7C12AF09-412C-4AAC-90F9-3C6A1491093B}"/>
              </a:ext>
            </a:extLst>
          </p:cNvPr>
          <p:cNvSpPr txBox="1"/>
          <p:nvPr/>
        </p:nvSpPr>
        <p:spPr>
          <a:xfrm>
            <a:off x="100425" y="3733047"/>
            <a:ext cx="4561057" cy="369332"/>
          </a:xfrm>
          <a:prstGeom prst="rect">
            <a:avLst/>
          </a:prstGeom>
          <a:noFill/>
        </p:spPr>
        <p:txBody>
          <a:bodyPr wrap="none" rtlCol="0">
            <a:spAutoFit/>
          </a:bodyPr>
          <a:lstStyle/>
          <a:p>
            <a:r>
              <a:rPr lang="en-US" dirty="0"/>
              <a:t>MBARI’s </a:t>
            </a:r>
            <a:r>
              <a:rPr lang="en-US" dirty="0">
                <a:solidFill>
                  <a:srgbClr val="FF0000"/>
                </a:solidFill>
              </a:rPr>
              <a:t>Brett</a:t>
            </a:r>
            <a:r>
              <a:rPr lang="en-US" dirty="0"/>
              <a:t> Hobson, </a:t>
            </a:r>
            <a:r>
              <a:rPr lang="en-US" dirty="0">
                <a:solidFill>
                  <a:srgbClr val="FF0000"/>
                </a:solidFill>
              </a:rPr>
              <a:t>Ben</a:t>
            </a:r>
            <a:r>
              <a:rPr lang="en-US" dirty="0"/>
              <a:t> </a:t>
            </a:r>
            <a:r>
              <a:rPr lang="en-US" dirty="0" err="1"/>
              <a:t>Raanan</a:t>
            </a:r>
            <a:r>
              <a:rPr lang="en-US" dirty="0"/>
              <a:t>, </a:t>
            </a:r>
            <a:r>
              <a:rPr lang="en-US" dirty="0">
                <a:solidFill>
                  <a:srgbClr val="FF0000"/>
                </a:solidFill>
              </a:rPr>
              <a:t>Brian</a:t>
            </a:r>
            <a:r>
              <a:rPr lang="en-US" dirty="0"/>
              <a:t> </a:t>
            </a:r>
            <a:r>
              <a:rPr lang="en-US" dirty="0" err="1"/>
              <a:t>Kieft</a:t>
            </a:r>
            <a:endParaRPr lang="en-US" dirty="0"/>
          </a:p>
        </p:txBody>
      </p:sp>
      <p:sp>
        <p:nvSpPr>
          <p:cNvPr id="16" name="TextBox 15">
            <a:extLst>
              <a:ext uri="{FF2B5EF4-FFF2-40B4-BE49-F238E27FC236}">
                <a16:creationId xmlns:a16="http://schemas.microsoft.com/office/drawing/2014/main" id="{0B81CB6B-3160-48E1-873D-FAB56CC5AA9C}"/>
              </a:ext>
            </a:extLst>
          </p:cNvPr>
          <p:cNvSpPr txBox="1"/>
          <p:nvPr/>
        </p:nvSpPr>
        <p:spPr>
          <a:xfrm>
            <a:off x="9175328" y="3271382"/>
            <a:ext cx="2273333" cy="646331"/>
          </a:xfrm>
          <a:prstGeom prst="rect">
            <a:avLst/>
          </a:prstGeom>
          <a:noFill/>
        </p:spPr>
        <p:txBody>
          <a:bodyPr wrap="square" rtlCol="0">
            <a:spAutoFit/>
          </a:bodyPr>
          <a:lstStyle/>
          <a:p>
            <a:r>
              <a:rPr lang="en-US" dirty="0">
                <a:solidFill>
                  <a:srgbClr val="FF0000"/>
                </a:solidFill>
              </a:rPr>
              <a:t>Noa</a:t>
            </a:r>
            <a:r>
              <a:rPr lang="en-US" dirty="0"/>
              <a:t> Yoder, WHOI</a:t>
            </a:r>
          </a:p>
          <a:p>
            <a:r>
              <a:rPr lang="en-US" dirty="0">
                <a:solidFill>
                  <a:srgbClr val="FF0000"/>
                </a:solidFill>
              </a:rPr>
              <a:t>Daniel</a:t>
            </a:r>
            <a:r>
              <a:rPr lang="en-US" dirty="0"/>
              <a:t> Gomez-Ibanez</a:t>
            </a:r>
          </a:p>
        </p:txBody>
      </p:sp>
      <p:sp>
        <p:nvSpPr>
          <p:cNvPr id="18" name="TextBox 17">
            <a:extLst>
              <a:ext uri="{FF2B5EF4-FFF2-40B4-BE49-F238E27FC236}">
                <a16:creationId xmlns:a16="http://schemas.microsoft.com/office/drawing/2014/main" id="{A8F90CE3-9542-475C-BCE2-82111260276F}"/>
              </a:ext>
            </a:extLst>
          </p:cNvPr>
          <p:cNvSpPr txBox="1"/>
          <p:nvPr/>
        </p:nvSpPr>
        <p:spPr>
          <a:xfrm>
            <a:off x="5718732" y="4399464"/>
            <a:ext cx="1110343" cy="646331"/>
          </a:xfrm>
          <a:prstGeom prst="rect">
            <a:avLst/>
          </a:prstGeom>
          <a:noFill/>
        </p:spPr>
        <p:txBody>
          <a:bodyPr wrap="square" rtlCol="0">
            <a:spAutoFit/>
          </a:bodyPr>
          <a:lstStyle/>
          <a:p>
            <a:r>
              <a:rPr lang="en-US" dirty="0">
                <a:solidFill>
                  <a:srgbClr val="FF0000"/>
                </a:solidFill>
              </a:rPr>
              <a:t>Amy</a:t>
            </a:r>
            <a:r>
              <a:rPr lang="en-US" dirty="0"/>
              <a:t> Kukulya</a:t>
            </a:r>
          </a:p>
        </p:txBody>
      </p:sp>
      <p:sp>
        <p:nvSpPr>
          <p:cNvPr id="2" name="TextBox 1">
            <a:extLst>
              <a:ext uri="{FF2B5EF4-FFF2-40B4-BE49-F238E27FC236}">
                <a16:creationId xmlns:a16="http://schemas.microsoft.com/office/drawing/2014/main" id="{3BD4D0D0-E73F-41E9-BDEE-3E67FB6B45C0}"/>
              </a:ext>
            </a:extLst>
          </p:cNvPr>
          <p:cNvSpPr txBox="1"/>
          <p:nvPr/>
        </p:nvSpPr>
        <p:spPr>
          <a:xfrm>
            <a:off x="3902307" y="6188594"/>
            <a:ext cx="4017052" cy="584775"/>
          </a:xfrm>
          <a:prstGeom prst="rect">
            <a:avLst/>
          </a:prstGeom>
          <a:noFill/>
        </p:spPr>
        <p:txBody>
          <a:bodyPr wrap="square" rtlCol="0">
            <a:spAutoFit/>
          </a:bodyPr>
          <a:lstStyle/>
          <a:p>
            <a:r>
              <a:rPr lang="en-US" sz="1600" dirty="0"/>
              <a:t>Not pictured: </a:t>
            </a:r>
            <a:r>
              <a:rPr lang="en-US" sz="1600" dirty="0">
                <a:solidFill>
                  <a:srgbClr val="FFFF00"/>
                </a:solidFill>
              </a:rPr>
              <a:t>Amanda Besaw, Ryan </a:t>
            </a:r>
            <a:r>
              <a:rPr lang="en-US" sz="1600" dirty="0" err="1">
                <a:solidFill>
                  <a:srgbClr val="FFFF00"/>
                </a:solidFill>
              </a:rPr>
              <a:t>Govostes</a:t>
            </a:r>
            <a:r>
              <a:rPr lang="en-US" sz="1600" dirty="0">
                <a:solidFill>
                  <a:srgbClr val="FFFF00"/>
                </a:solidFill>
              </a:rPr>
              <a:t>, Steven  </a:t>
            </a:r>
            <a:r>
              <a:rPr lang="en-US" sz="1600" dirty="0" err="1">
                <a:solidFill>
                  <a:srgbClr val="FFFF00"/>
                </a:solidFill>
              </a:rPr>
              <a:t>Seeberger</a:t>
            </a:r>
            <a:endParaRPr lang="en-US" sz="1600" dirty="0">
              <a:solidFill>
                <a:srgbClr val="FFFF00"/>
              </a:solidFill>
            </a:endParaRPr>
          </a:p>
        </p:txBody>
      </p:sp>
      <p:pic>
        <p:nvPicPr>
          <p:cNvPr id="12" name="Picture 11">
            <a:extLst>
              <a:ext uri="{FF2B5EF4-FFF2-40B4-BE49-F238E27FC236}">
                <a16:creationId xmlns:a16="http://schemas.microsoft.com/office/drawing/2014/main" id="{50C215D2-336F-400F-B715-DD5C2968F2A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71228" y="1930988"/>
            <a:ext cx="3657600" cy="2442195"/>
          </a:xfrm>
          <a:prstGeom prst="rect">
            <a:avLst/>
          </a:prstGeom>
        </p:spPr>
      </p:pic>
    </p:spTree>
    <p:extLst>
      <p:ext uri="{BB962C8B-B14F-4D97-AF65-F5344CB8AC3E}">
        <p14:creationId xmlns:p14="http://schemas.microsoft.com/office/powerpoint/2010/main" val="7340744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76434" y="572734"/>
            <a:ext cx="9940158" cy="480131"/>
          </a:xfrm>
        </p:spPr>
        <p:txBody>
          <a:bodyPr>
            <a:noAutofit/>
          </a:bodyPr>
          <a:lstStyle/>
          <a:p>
            <a:r>
              <a:rPr lang="en-US" sz="3600" dirty="0"/>
              <a:t>Project </a:t>
            </a:r>
            <a:r>
              <a:rPr lang="en-US" sz="3600" dirty="0">
                <a:solidFill>
                  <a:srgbClr val="FFFF00"/>
                </a:solidFill>
              </a:rPr>
              <a:t>LRAUV</a:t>
            </a:r>
          </a:p>
        </p:txBody>
      </p:sp>
      <p:sp>
        <p:nvSpPr>
          <p:cNvPr id="3" name="Content Placeholder 2"/>
          <p:cNvSpPr>
            <a:spLocks noGrp="1"/>
          </p:cNvSpPr>
          <p:nvPr>
            <p:ph idx="4294967295"/>
          </p:nvPr>
        </p:nvSpPr>
        <p:spPr>
          <a:xfrm>
            <a:off x="1032930" y="1070697"/>
            <a:ext cx="8827166" cy="4895689"/>
          </a:xfrm>
        </p:spPr>
        <p:txBody>
          <a:bodyPr>
            <a:normAutofit fontScale="62500" lnSpcReduction="20000"/>
          </a:bodyPr>
          <a:lstStyle/>
          <a:p>
            <a:pPr marL="457200" lvl="1" indent="0">
              <a:buNone/>
            </a:pPr>
            <a:r>
              <a:rPr lang="en-US" sz="4400" dirty="0"/>
              <a:t>MATTS and STATS for YR7</a:t>
            </a:r>
          </a:p>
          <a:p>
            <a:pPr marL="457200" lvl="1" indent="0">
              <a:buNone/>
            </a:pPr>
            <a:endParaRPr lang="en-US" sz="4400" dirty="0"/>
          </a:p>
          <a:p>
            <a:r>
              <a:rPr lang="en-US" dirty="0"/>
              <a:t>Talk- (NASA) Destination Space 2021, April 29, 2021, Kukulya</a:t>
            </a:r>
          </a:p>
          <a:p>
            <a:r>
              <a:rPr lang="en-US" dirty="0"/>
              <a:t>Virtual Training-(USCG), Sector Southeastern New England Waterways, Inspections, response, 11/24/20</a:t>
            </a:r>
          </a:p>
          <a:p>
            <a:r>
              <a:rPr lang="en-US" dirty="0"/>
              <a:t>In-person collaboration- (USCG), Joint Base Cape Cod (helicopter </a:t>
            </a:r>
            <a:r>
              <a:rPr lang="en-US" dirty="0" err="1"/>
              <a:t>conops</a:t>
            </a:r>
            <a:r>
              <a:rPr lang="en-US" dirty="0"/>
              <a:t> development) and Woods Hole, fall 2020-ongoing</a:t>
            </a:r>
          </a:p>
          <a:p>
            <a:r>
              <a:rPr lang="en-US" dirty="0"/>
              <a:t>Talk – (NOAA), </a:t>
            </a:r>
            <a:r>
              <a:rPr lang="en-US" u="sng" dirty="0">
                <a:hlinkClick r:id="rId2"/>
              </a:rPr>
              <a:t>https://response.restoration.noaa.gov/oil-and-chemical-spills/oil-spills/orr-lecture-series-you-dont-know-what-you-dont-know</a:t>
            </a:r>
            <a:r>
              <a:rPr lang="en-US" u="sng" dirty="0"/>
              <a:t>, </a:t>
            </a:r>
            <a:r>
              <a:rPr lang="en-US" dirty="0"/>
              <a:t>What can underwater robots do in a crisis? Everything but the kitchen sink, with Amy Kukulya, Research Engineer, Woods Hole Oceanographic Institution (WHOI), 12/17/20</a:t>
            </a:r>
          </a:p>
          <a:p>
            <a:r>
              <a:rPr lang="en-US" dirty="0"/>
              <a:t>US Senator Markey’s Office, meeting on USCG and Arctic experts discuss state of security; hope for the future, Kukulya, 12/14/20</a:t>
            </a:r>
          </a:p>
          <a:p>
            <a:r>
              <a:rPr lang="en-US" dirty="0"/>
              <a:t>Talk, AFE, USFWS Alaska Region, Alaska Marine Science Symposium, “Responding from Afar: New Oil Spill Response Technologies” is scheduled for February 11, 11:00-12:00, Kukulya</a:t>
            </a:r>
          </a:p>
          <a:p>
            <a:r>
              <a:rPr lang="en-US" dirty="0"/>
              <a:t>UN DESA, Global Policy Dialogue Series, Strengthening Sustainable Forest and Ocean Management to Mitigate Climate Change, 26 May 2021,Panelist, Kukulya, </a:t>
            </a:r>
          </a:p>
          <a:p>
            <a:endParaRPr lang="en-US" dirty="0"/>
          </a:p>
        </p:txBody>
      </p:sp>
    </p:spTree>
    <p:extLst>
      <p:ext uri="{BB962C8B-B14F-4D97-AF65-F5344CB8AC3E}">
        <p14:creationId xmlns:p14="http://schemas.microsoft.com/office/powerpoint/2010/main" val="468560483"/>
      </p:ext>
    </p:extLst>
  </p:cSld>
  <p:clrMapOvr>
    <a:masterClrMapping/>
  </p:clrMapOvr>
</p:sld>
</file>

<file path=ppt/theme/theme1.xml><?xml version="1.0" encoding="utf-8"?>
<a:theme xmlns:a="http://schemas.openxmlformats.org/drawingml/2006/main" name="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27841</TotalTime>
  <Words>2138</Words>
  <Application>Microsoft Office PowerPoint</Application>
  <PresentationFormat>Widescreen</PresentationFormat>
  <Paragraphs>188</Paragraphs>
  <Slides>26</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Calibri</vt:lpstr>
      <vt:lpstr>Calibri Light</vt:lpstr>
      <vt:lpstr>Franklin Gothic Book</vt:lpstr>
      <vt:lpstr>Franklin Gothic Medium</vt:lpstr>
      <vt:lpstr>Helvetica</vt:lpstr>
      <vt:lpstr>Red hat</vt:lpstr>
      <vt:lpstr>Times New Roman</vt:lpstr>
      <vt:lpstr>Office Theme</vt:lpstr>
      <vt:lpstr> ADAC Year 8 Quarterly Review September 23,2021 ADAC Project Briefing (LRAUV) for Under-Ice Mapping of Oil Spills and Environmental Hazards</vt:lpstr>
      <vt:lpstr>ADAC Project (LRAUV) for Under-Ice Mapping of Oil Spills and Environmental Hazards</vt:lpstr>
      <vt:lpstr>LRAUV: Description and Baseline</vt:lpstr>
      <vt:lpstr>Project LRAUV Relevance and Method</vt:lpstr>
      <vt:lpstr>ADAC LRAUV Updates</vt:lpstr>
      <vt:lpstr>PowerPoint Presentation</vt:lpstr>
      <vt:lpstr>PowerPoint Presentation</vt:lpstr>
      <vt:lpstr>PowerPoint Presentation</vt:lpstr>
      <vt:lpstr>PowerPoint Presentation</vt:lpstr>
      <vt:lpstr>PowerPoint Presentation</vt:lpstr>
      <vt:lpstr>Polaris nose including multibeam</vt:lpstr>
      <vt:lpstr>PowerPoint Presentation</vt:lpstr>
      <vt:lpstr>Project LRAUV: Schedule and Metrics</vt:lpstr>
      <vt:lpstr>PowerPoint Presentation</vt:lpstr>
      <vt:lpstr>PowerPoint Presentation</vt:lpstr>
      <vt:lpstr>Project LRAUV: Planned Research Outcomes</vt:lpstr>
      <vt:lpstr>PowerPoint Presentation</vt:lpstr>
      <vt:lpstr>PowerPoint Presentation</vt:lpstr>
      <vt:lpstr>Project LRAUV:  Transition Plans</vt:lpstr>
      <vt:lpstr>Project LRAUV: Transition Plans</vt:lpstr>
      <vt:lpstr>Project LRAUV:  Transition Plans</vt:lpstr>
      <vt:lpstr>PowerPoint Presentation</vt:lpstr>
      <vt:lpstr>PowerPoint Presentation</vt:lpstr>
      <vt:lpstr>PowerPoint Presentation</vt:lpstr>
      <vt:lpstr>PowerPoint Presentation</vt:lpstr>
      <vt:lpstr>Project LRAUV</vt:lpstr>
    </vt:vector>
  </TitlesOfParts>
  <Company>Univeristy of Alaska Anchorage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Jeffrey A Kee</dc:creator>
  <cp:lastModifiedBy>Amy Kukulya</cp:lastModifiedBy>
  <cp:revision>310</cp:revision>
  <cp:lastPrinted>2018-08-30T21:44:35Z</cp:lastPrinted>
  <dcterms:created xsi:type="dcterms:W3CDTF">2018-01-03T22:04:18Z</dcterms:created>
  <dcterms:modified xsi:type="dcterms:W3CDTF">2021-10-06T21:19:41Z</dcterms:modified>
</cp:coreProperties>
</file>